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71" r:id="rId3"/>
    <p:sldId id="260" r:id="rId4"/>
    <p:sldId id="265" r:id="rId5"/>
    <p:sldId id="270" r:id="rId6"/>
    <p:sldId id="272" r:id="rId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34" autoAdjust="0"/>
  </p:normalViewPr>
  <p:slideViewPr>
    <p:cSldViewPr>
      <p:cViewPr varScale="1">
        <p:scale>
          <a:sx n="74" d="100"/>
          <a:sy n="74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3801A0-B50E-4E31-AEBF-DFE57826118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2A438-46B8-44F2-A65E-A8A67C374D9E}" type="slidenum">
              <a:rPr lang="ru-RU"/>
              <a:pPr/>
              <a:t>2</a:t>
            </a:fld>
            <a:endParaRPr lang="ru-RU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4F081F-063E-4ECB-B2AF-C9FC4C064B1C}" type="slidenum">
              <a:rPr lang="ru-RU" sz="1200"/>
              <a:pPr algn="r"/>
              <a:t>2</a:t>
            </a:fld>
            <a:endParaRPr 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2525" cy="372268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1707"/>
            <a:ext cx="4984962" cy="447215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5AD00-9E11-464A-891D-BB58460896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AF36-AA98-4813-89D8-E0525EBD9F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073DF-59C6-4C31-8E00-E9DCD7C067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576B89-96BE-4F3B-B92C-4FDE596842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68AAA-884D-4C09-A16D-43E9FF5659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85B7E-FAC9-4801-A5CF-3032A3357B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0B0D-F858-4BCA-899D-D37FA60A1B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F0506-903F-4C9D-B55A-B3E4F9BDB5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0B8F4-E1F1-4C57-AE3E-0798D8F324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75029-77F9-41C8-BEB7-801307E206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C306B-5D89-4E68-8354-ADC2B233D1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CE829-6BDC-44E9-A381-50CBD64A18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FA3BF4-0582-42F9-AA65-2F345A2CA2E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79950" y="0"/>
            <a:ext cx="4464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b="1" dirty="0" err="1"/>
              <a:t>Чиснаков</a:t>
            </a:r>
            <a:r>
              <a:rPr lang="ru-RU" b="1" dirty="0"/>
              <a:t> В.В.</a:t>
            </a:r>
          </a:p>
          <a:p>
            <a:pPr algn="r"/>
            <a:r>
              <a:rPr lang="ru-RU" i="1" dirty="0"/>
              <a:t>ЗАО «Русская тройка»</a:t>
            </a:r>
            <a:endParaRPr lang="en-US" i="1" dirty="0"/>
          </a:p>
          <a:p>
            <a:pPr algn="r"/>
            <a:r>
              <a:rPr lang="ru-RU" i="1" dirty="0" smtClean="0"/>
              <a:t>2</a:t>
            </a:r>
            <a:r>
              <a:rPr lang="en-US" i="1" dirty="0" smtClean="0"/>
              <a:t>8</a:t>
            </a:r>
            <a:r>
              <a:rPr lang="ru-RU" i="1" dirty="0" smtClean="0"/>
              <a:t>.05.10</a:t>
            </a:r>
            <a:endParaRPr lang="ru-RU" i="1" dirty="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0825" y="2492375"/>
            <a:ext cx="8496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 dirty="0" smtClean="0"/>
              <a:t>Точка роста №3</a:t>
            </a:r>
            <a:endParaRPr lang="ru-RU" sz="2000" dirty="0" smtClean="0"/>
          </a:p>
          <a:p>
            <a:pPr algn="ctr"/>
            <a:r>
              <a:rPr lang="ru-RU" sz="2000" b="1" i="1" dirty="0" smtClean="0"/>
              <a:t>Развитие транспортных продуктов</a:t>
            </a:r>
            <a:endParaRPr lang="ru-RU" sz="2000" dirty="0" smtClean="0"/>
          </a:p>
          <a:p>
            <a:pPr algn="ctr"/>
            <a:r>
              <a:rPr lang="en-US" sz="2000" b="1" dirty="0" smtClean="0"/>
              <a:t> </a:t>
            </a:r>
            <a:endParaRPr lang="ru-RU" sz="2000" dirty="0" smtClean="0"/>
          </a:p>
          <a:p>
            <a:pPr algn="ctr"/>
            <a:r>
              <a:rPr lang="ru-RU" sz="2000" b="1" dirty="0" smtClean="0"/>
              <a:t>"ГАРМОНИЗАЦИЯ ТЕХНОЛОГИЧЕСКИХ ПРОЦЕССОВ МОРЕ-ПОРТ-</a:t>
            </a:r>
            <a:r>
              <a:rPr lang="en-US" sz="2000" b="1" dirty="0" smtClean="0"/>
              <a:t> </a:t>
            </a:r>
            <a:r>
              <a:rPr lang="ru-RU" sz="2000" b="1" dirty="0" smtClean="0"/>
              <a:t>ЖД ОПЕРАТОР -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ПЕРЕВОЗЧИК - ТОЧКА РОСТА КОНКРУРЕНТНОСПОСОБНОСТИ"</a:t>
            </a:r>
            <a:endParaRPr lang="ru-RU" sz="2000" b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blaue karte"/>
          <p:cNvPicPr>
            <a:picLocks noChangeAspect="1" noChangeArrowheads="1"/>
          </p:cNvPicPr>
          <p:nvPr/>
        </p:nvPicPr>
        <p:blipFill>
          <a:blip r:embed="rId3" cstate="print">
            <a:lum bright="24000"/>
            <a:grayscl/>
          </a:blip>
          <a:srcRect t="6099"/>
          <a:stretch>
            <a:fillRect/>
          </a:stretch>
        </p:blipFill>
        <p:spPr bwMode="auto">
          <a:xfrm>
            <a:off x="0" y="857232"/>
            <a:ext cx="844073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866775" y="3829032"/>
            <a:ext cx="454025" cy="214312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defTabSz="957263"/>
            <a:endParaRPr lang="ru-RU" sz="1900"/>
          </a:p>
        </p:txBody>
      </p:sp>
      <p:sp>
        <p:nvSpPr>
          <p:cNvPr id="3080" name="Rectangle 14"/>
          <p:cNvSpPr>
            <a:spLocks noChangeArrowheads="1"/>
          </p:cNvSpPr>
          <p:nvPr/>
        </p:nvSpPr>
        <p:spPr bwMode="auto">
          <a:xfrm>
            <a:off x="1049338" y="3149582"/>
            <a:ext cx="1008062" cy="192087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defTabSz="957263"/>
            <a:endParaRPr lang="ru-RU" sz="1900"/>
          </a:p>
        </p:txBody>
      </p:sp>
      <p:sp>
        <p:nvSpPr>
          <p:cNvPr id="3086" name="Text Box 21"/>
          <p:cNvSpPr txBox="1">
            <a:spLocks noChangeArrowheads="1"/>
          </p:cNvSpPr>
          <p:nvPr/>
        </p:nvSpPr>
        <p:spPr bwMode="auto">
          <a:xfrm>
            <a:off x="6643702" y="5072074"/>
            <a:ext cx="1363666" cy="214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 defTabSz="957263"/>
            <a:r>
              <a:rPr lang="ru-RU" sz="800" b="1" dirty="0" smtClean="0">
                <a:solidFill>
                  <a:srgbClr val="000000"/>
                </a:solidFill>
                <a:latin typeface="+mn-lt"/>
                <a:cs typeface="Arial" charset="0"/>
              </a:rPr>
              <a:t>ВКТ, Владивосток</a:t>
            </a:r>
            <a:endParaRPr lang="de-DE" sz="800" b="1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3088" name="Rectangle 23"/>
          <p:cNvSpPr>
            <a:spLocks noChangeArrowheads="1"/>
          </p:cNvSpPr>
          <p:nvPr/>
        </p:nvSpPr>
        <p:spPr bwMode="auto">
          <a:xfrm>
            <a:off x="928662" y="3357562"/>
            <a:ext cx="561954" cy="571524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defTabSz="957263"/>
            <a:endParaRPr lang="ru-RU" sz="1900"/>
          </a:p>
        </p:txBody>
      </p:sp>
      <p:sp>
        <p:nvSpPr>
          <p:cNvPr id="3099" name="Rectangle 36"/>
          <p:cNvSpPr>
            <a:spLocks noChangeArrowheads="1"/>
          </p:cNvSpPr>
          <p:nvPr/>
        </p:nvSpPr>
        <p:spPr bwMode="auto">
          <a:xfrm>
            <a:off x="7143768" y="4643446"/>
            <a:ext cx="358776" cy="352426"/>
          </a:xfrm>
          <a:prstGeom prst="rect">
            <a:avLst/>
          </a:prstGeom>
          <a:solidFill>
            <a:srgbClr val="0000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defTabSz="957263"/>
            <a:endParaRPr lang="ru-RU" sz="1900"/>
          </a:p>
        </p:txBody>
      </p:sp>
      <p:sp>
        <p:nvSpPr>
          <p:cNvPr id="3110" name="Rectangle 48"/>
          <p:cNvSpPr>
            <a:spLocks noChangeArrowheads="1"/>
          </p:cNvSpPr>
          <p:nvPr/>
        </p:nvSpPr>
        <p:spPr bwMode="auto">
          <a:xfrm>
            <a:off x="71438" y="0"/>
            <a:ext cx="48593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57263"/>
            <a:r>
              <a:rPr lang="ru-RU" sz="1600" b="1" dirty="0" smtClean="0">
                <a:solidFill>
                  <a:srgbClr val="0000FF"/>
                </a:solidFill>
                <a:cs typeface="Arial" charset="0"/>
              </a:rPr>
              <a:t>ЛИНЕЙНЫЙ СЕРВИС</a:t>
            </a:r>
            <a:endParaRPr lang="ru-RU" sz="1600" b="1" dirty="0">
              <a:solidFill>
                <a:srgbClr val="0000FF"/>
              </a:solidFill>
              <a:cs typeface="Arial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rot="10800000">
            <a:off x="8143900" y="4143380"/>
            <a:ext cx="571504" cy="1588"/>
          </a:xfrm>
          <a:prstGeom prst="line">
            <a:avLst/>
          </a:prstGeom>
          <a:ln w="15875">
            <a:solidFill>
              <a:schemeClr val="accent6"/>
            </a:solidFill>
            <a:headEnd type="triangle" w="sm" len="sm"/>
            <a:tailEnd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7755753" y="4317213"/>
            <a:ext cx="571504" cy="22383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10800000">
            <a:off x="7500958" y="4714884"/>
            <a:ext cx="428628" cy="1588"/>
          </a:xfrm>
          <a:prstGeom prst="line">
            <a:avLst/>
          </a:prstGeom>
          <a:ln w="15875">
            <a:solidFill>
              <a:schemeClr val="accent6"/>
            </a:solidFill>
            <a:tailEnd type="triangl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0800000">
            <a:off x="8143900" y="4643446"/>
            <a:ext cx="571504" cy="1588"/>
          </a:xfrm>
          <a:prstGeom prst="line">
            <a:avLst/>
          </a:prstGeom>
          <a:ln w="15875">
            <a:solidFill>
              <a:schemeClr val="accent6"/>
            </a:solidFill>
            <a:headEnd type="triangle" w="sm" len="sm"/>
            <a:tailEnd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8036743" y="4679165"/>
            <a:ext cx="142876" cy="7143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10800000">
            <a:off x="7500958" y="4786322"/>
            <a:ext cx="571504" cy="1588"/>
          </a:xfrm>
          <a:prstGeom prst="line">
            <a:avLst/>
          </a:prstGeom>
          <a:ln w="15875">
            <a:solidFill>
              <a:schemeClr val="accent6"/>
            </a:solidFill>
            <a:tailEnd type="triangl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0800000">
            <a:off x="7500958" y="4857760"/>
            <a:ext cx="1214446" cy="1588"/>
          </a:xfrm>
          <a:prstGeom prst="line">
            <a:avLst/>
          </a:prstGeom>
          <a:ln w="15875">
            <a:solidFill>
              <a:schemeClr val="accent6"/>
            </a:solidFill>
            <a:headEnd type="triangle" w="sm" len="sm"/>
            <a:tailEnd type="triangl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" name="Text Box 21"/>
          <p:cNvSpPr txBox="1">
            <a:spLocks noChangeArrowheads="1"/>
          </p:cNvSpPr>
          <p:nvPr/>
        </p:nvSpPr>
        <p:spPr bwMode="auto">
          <a:xfrm>
            <a:off x="8072462" y="3929066"/>
            <a:ext cx="792162" cy="217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 defTabSz="957263"/>
            <a:r>
              <a:rPr lang="en-US" sz="800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FESCO</a:t>
            </a:r>
            <a:endParaRPr lang="de-DE" sz="800" b="1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105" name="Text Box 21"/>
          <p:cNvSpPr txBox="1">
            <a:spLocks noChangeArrowheads="1"/>
          </p:cNvSpPr>
          <p:nvPr/>
        </p:nvSpPr>
        <p:spPr bwMode="auto">
          <a:xfrm>
            <a:off x="8072462" y="4429132"/>
            <a:ext cx="792162" cy="217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 defTabSz="957263"/>
            <a:r>
              <a:rPr lang="en-US" sz="800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SINOKOR</a:t>
            </a:r>
            <a:endParaRPr lang="de-DE" sz="800" b="1" dirty="0" smtClean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106" name="Text Box 21"/>
          <p:cNvSpPr txBox="1">
            <a:spLocks noChangeArrowheads="1"/>
          </p:cNvSpPr>
          <p:nvPr/>
        </p:nvSpPr>
        <p:spPr bwMode="auto">
          <a:xfrm>
            <a:off x="8001024" y="4643446"/>
            <a:ext cx="792162" cy="217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 defTabSz="957263"/>
            <a:r>
              <a:rPr lang="en-US" sz="800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APL</a:t>
            </a:r>
            <a:endParaRPr lang="de-DE" sz="800" b="1" dirty="0" smtClean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rot="10800000">
            <a:off x="8143900" y="5072074"/>
            <a:ext cx="571504" cy="1588"/>
          </a:xfrm>
          <a:prstGeom prst="line">
            <a:avLst/>
          </a:prstGeom>
          <a:ln w="15875">
            <a:solidFill>
              <a:schemeClr val="accent6"/>
            </a:solidFill>
            <a:headEnd type="triangle" w="sm" len="sm"/>
            <a:tailEnd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16200000" flipH="1">
            <a:off x="8036743" y="4964917"/>
            <a:ext cx="142876" cy="71438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10800000">
            <a:off x="7500958" y="4929198"/>
            <a:ext cx="571504" cy="1588"/>
          </a:xfrm>
          <a:prstGeom prst="line">
            <a:avLst/>
          </a:prstGeom>
          <a:ln w="15875">
            <a:solidFill>
              <a:schemeClr val="accent6"/>
            </a:solidFill>
            <a:tailEnd type="triangl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4" name="Text Box 21"/>
          <p:cNvSpPr txBox="1">
            <a:spLocks noChangeArrowheads="1"/>
          </p:cNvSpPr>
          <p:nvPr/>
        </p:nvSpPr>
        <p:spPr bwMode="auto">
          <a:xfrm>
            <a:off x="8001024" y="4857760"/>
            <a:ext cx="792162" cy="217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 defTabSz="957263"/>
            <a:r>
              <a:rPr lang="ru-RU" sz="800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др.</a:t>
            </a:r>
            <a:endParaRPr lang="de-DE" sz="800" b="1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116" name="Text Box 21"/>
          <p:cNvSpPr txBox="1">
            <a:spLocks noChangeArrowheads="1"/>
          </p:cNvSpPr>
          <p:nvPr/>
        </p:nvSpPr>
        <p:spPr bwMode="auto">
          <a:xfrm>
            <a:off x="642910" y="4143380"/>
            <a:ext cx="1363666" cy="214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 defTabSz="957263"/>
            <a:r>
              <a:rPr lang="ru-RU" sz="800" b="1" dirty="0" smtClean="0">
                <a:solidFill>
                  <a:srgbClr val="000000"/>
                </a:solidFill>
                <a:latin typeface="+mn-lt"/>
                <a:cs typeface="Arial" charset="0"/>
              </a:rPr>
              <a:t>Терминал «</a:t>
            </a:r>
            <a:r>
              <a:rPr lang="ru-RU" sz="800" b="1" dirty="0" err="1" smtClean="0">
                <a:solidFill>
                  <a:srgbClr val="000000"/>
                </a:solidFill>
                <a:latin typeface="+mn-lt"/>
                <a:cs typeface="Arial" charset="0"/>
              </a:rPr>
              <a:t>Экодор</a:t>
            </a:r>
            <a:r>
              <a:rPr lang="ru-RU" sz="800" b="1" dirty="0" smtClean="0">
                <a:solidFill>
                  <a:srgbClr val="000000"/>
                </a:solidFill>
                <a:latin typeface="+mn-lt"/>
                <a:cs typeface="Arial" charset="0"/>
              </a:rPr>
              <a:t>», Москва</a:t>
            </a:r>
            <a:endParaRPr lang="de-DE" sz="800" b="1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rot="10800000">
            <a:off x="1500166" y="3857628"/>
            <a:ext cx="571504" cy="1588"/>
          </a:xfrm>
          <a:prstGeom prst="line">
            <a:avLst/>
          </a:prstGeom>
          <a:ln w="15875">
            <a:solidFill>
              <a:schemeClr val="accent6"/>
            </a:solidFill>
            <a:tailEnd type="triangl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16200000" flipH="1">
            <a:off x="2071670" y="3857628"/>
            <a:ext cx="214314" cy="21431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10800000">
            <a:off x="2285984" y="4071942"/>
            <a:ext cx="1285884" cy="1588"/>
          </a:xfrm>
          <a:prstGeom prst="line">
            <a:avLst/>
          </a:prstGeom>
          <a:ln w="15875">
            <a:solidFill>
              <a:schemeClr val="accent6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16200000" flipH="1">
            <a:off x="3571868" y="4071942"/>
            <a:ext cx="214314" cy="21431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rot="10800000">
            <a:off x="3786182" y="4286256"/>
            <a:ext cx="2143140" cy="1588"/>
          </a:xfrm>
          <a:prstGeom prst="line">
            <a:avLst/>
          </a:prstGeom>
          <a:ln w="15875">
            <a:solidFill>
              <a:schemeClr val="accent6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16200000" flipH="1">
            <a:off x="5929322" y="4286256"/>
            <a:ext cx="571504" cy="57150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10800000">
            <a:off x="6500826" y="4786322"/>
            <a:ext cx="642942" cy="1588"/>
          </a:xfrm>
          <a:prstGeom prst="line">
            <a:avLst/>
          </a:prstGeom>
          <a:ln w="15875">
            <a:solidFill>
              <a:schemeClr val="accent6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rot="10800000">
            <a:off x="1500166" y="3571876"/>
            <a:ext cx="571504" cy="1588"/>
          </a:xfrm>
          <a:prstGeom prst="line">
            <a:avLst/>
          </a:prstGeom>
          <a:ln w="15875">
            <a:solidFill>
              <a:srgbClr val="FF0000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rot="16200000" flipH="1">
            <a:off x="2071670" y="3571876"/>
            <a:ext cx="214314" cy="21431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rot="10800000">
            <a:off x="2285984" y="3786190"/>
            <a:ext cx="1285884" cy="1588"/>
          </a:xfrm>
          <a:prstGeom prst="line">
            <a:avLst/>
          </a:prstGeom>
          <a:ln w="15875">
            <a:solidFill>
              <a:srgbClr val="FF0000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rot="16200000" flipH="1">
            <a:off x="3571868" y="3786190"/>
            <a:ext cx="214314" cy="21431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rot="10800000">
            <a:off x="3786182" y="4000504"/>
            <a:ext cx="2786082" cy="1588"/>
          </a:xfrm>
          <a:prstGeom prst="line">
            <a:avLst/>
          </a:prstGeom>
          <a:ln w="15875">
            <a:solidFill>
              <a:srgbClr val="FF0000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rot="10800000">
            <a:off x="1500166" y="3786190"/>
            <a:ext cx="571504" cy="1588"/>
          </a:xfrm>
          <a:prstGeom prst="line">
            <a:avLst/>
          </a:prstGeom>
          <a:ln w="15875">
            <a:solidFill>
              <a:schemeClr val="accent6"/>
            </a:solidFill>
            <a:tailEnd type="triangl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rot="16200000" flipH="1">
            <a:off x="2071670" y="3786190"/>
            <a:ext cx="214314" cy="21431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rot="10800000">
            <a:off x="2285984" y="4000504"/>
            <a:ext cx="1285884" cy="1588"/>
          </a:xfrm>
          <a:prstGeom prst="line">
            <a:avLst/>
          </a:prstGeom>
          <a:ln w="15875">
            <a:solidFill>
              <a:schemeClr val="accent6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rot="16200000" flipH="1">
            <a:off x="3571868" y="4000504"/>
            <a:ext cx="214314" cy="21431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rot="10800000">
            <a:off x="3786182" y="4214818"/>
            <a:ext cx="2143140" cy="1588"/>
          </a:xfrm>
          <a:prstGeom prst="line">
            <a:avLst/>
          </a:prstGeom>
          <a:ln w="15875">
            <a:solidFill>
              <a:schemeClr val="accent6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rot="16200000" flipH="1">
            <a:off x="5929322" y="4214818"/>
            <a:ext cx="571504" cy="57150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rot="10800000">
            <a:off x="6500826" y="4857760"/>
            <a:ext cx="642942" cy="1588"/>
          </a:xfrm>
          <a:prstGeom prst="line">
            <a:avLst/>
          </a:prstGeom>
          <a:ln w="15875">
            <a:solidFill>
              <a:schemeClr val="accent6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rot="16200000" flipH="1">
            <a:off x="6572264" y="4000504"/>
            <a:ext cx="642942" cy="642942"/>
          </a:xfrm>
          <a:prstGeom prst="line">
            <a:avLst/>
          </a:prstGeom>
          <a:ln w="15875">
            <a:solidFill>
              <a:srgbClr val="FF0000"/>
            </a:solidFill>
            <a:tailEnd type="triangl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 rot="16200000" flipH="1">
            <a:off x="6572264" y="3857628"/>
            <a:ext cx="785818" cy="785818"/>
          </a:xfrm>
          <a:prstGeom prst="line">
            <a:avLst/>
          </a:prstGeom>
          <a:ln w="15875">
            <a:solidFill>
              <a:srgbClr val="FF0000"/>
            </a:solidFill>
            <a:tailEnd type="triangl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rot="16200000" flipH="1">
            <a:off x="6572264" y="3929066"/>
            <a:ext cx="714380" cy="714380"/>
          </a:xfrm>
          <a:prstGeom prst="line">
            <a:avLst/>
          </a:prstGeom>
          <a:ln w="15875">
            <a:solidFill>
              <a:srgbClr val="FF0000"/>
            </a:solidFill>
            <a:tailEnd type="triangl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rot="10800000">
            <a:off x="1500166" y="3500438"/>
            <a:ext cx="571504" cy="1588"/>
          </a:xfrm>
          <a:prstGeom prst="line">
            <a:avLst/>
          </a:prstGeom>
          <a:ln w="15875">
            <a:solidFill>
              <a:srgbClr val="FF0000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rot="16200000" flipH="1">
            <a:off x="2071670" y="3500438"/>
            <a:ext cx="214314" cy="21431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 rot="10800000">
            <a:off x="2285984" y="3714752"/>
            <a:ext cx="1285884" cy="1588"/>
          </a:xfrm>
          <a:prstGeom prst="line">
            <a:avLst/>
          </a:prstGeom>
          <a:ln w="15875">
            <a:solidFill>
              <a:srgbClr val="FF0000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 rot="16200000" flipH="1">
            <a:off x="3571868" y="3714752"/>
            <a:ext cx="214314" cy="21431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rot="10800000">
            <a:off x="3786182" y="3929066"/>
            <a:ext cx="2786082" cy="1588"/>
          </a:xfrm>
          <a:prstGeom prst="line">
            <a:avLst/>
          </a:prstGeom>
          <a:ln w="15875">
            <a:solidFill>
              <a:srgbClr val="FF0000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rot="10800000">
            <a:off x="1500166" y="3429000"/>
            <a:ext cx="571504" cy="1588"/>
          </a:xfrm>
          <a:prstGeom prst="line">
            <a:avLst/>
          </a:prstGeom>
          <a:ln w="15875">
            <a:solidFill>
              <a:srgbClr val="FF0000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rot="16200000" flipH="1">
            <a:off x="2071670" y="3429000"/>
            <a:ext cx="214314" cy="21431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10800000">
            <a:off x="2285984" y="3643314"/>
            <a:ext cx="1285884" cy="1588"/>
          </a:xfrm>
          <a:prstGeom prst="line">
            <a:avLst/>
          </a:prstGeom>
          <a:ln w="15875">
            <a:solidFill>
              <a:srgbClr val="FF0000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16200000" flipH="1">
            <a:off x="3571868" y="3643314"/>
            <a:ext cx="214314" cy="21431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10800000">
            <a:off x="3786182" y="3857628"/>
            <a:ext cx="2786082" cy="1588"/>
          </a:xfrm>
          <a:prstGeom prst="line">
            <a:avLst/>
          </a:prstGeom>
          <a:ln w="15875">
            <a:solidFill>
              <a:srgbClr val="FF0000"/>
            </a:solidFill>
            <a:tailEnd type="none" w="sm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7" name="Text Box 21"/>
          <p:cNvSpPr txBox="1">
            <a:spLocks noChangeArrowheads="1"/>
          </p:cNvSpPr>
          <p:nvPr/>
        </p:nvSpPr>
        <p:spPr bwMode="auto">
          <a:xfrm>
            <a:off x="3714744" y="3357562"/>
            <a:ext cx="1435104" cy="28575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 defTabSz="957263"/>
            <a:r>
              <a:rPr lang="ru-RU" sz="800" b="1" dirty="0" smtClean="0">
                <a:solidFill>
                  <a:srgbClr val="FF0000"/>
                </a:solidFill>
                <a:latin typeface="+mn-lt"/>
                <a:cs typeface="Arial" charset="0"/>
              </a:rPr>
              <a:t>Сервис «Центр-Восток»</a:t>
            </a:r>
          </a:p>
          <a:p>
            <a:pPr algn="ctr" defTabSz="957263"/>
            <a:r>
              <a:rPr lang="ru-RU" sz="800" b="1" dirty="0" smtClean="0">
                <a:solidFill>
                  <a:srgbClr val="FF0000"/>
                </a:solidFill>
                <a:latin typeface="+mn-lt"/>
                <a:cs typeface="Arial" charset="0"/>
              </a:rPr>
              <a:t>3 раза в неделю</a:t>
            </a:r>
            <a:endParaRPr lang="de-DE" sz="8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08" name="Text Box 21"/>
          <p:cNvSpPr txBox="1">
            <a:spLocks noChangeArrowheads="1"/>
          </p:cNvSpPr>
          <p:nvPr/>
        </p:nvSpPr>
        <p:spPr bwMode="auto">
          <a:xfrm>
            <a:off x="3500430" y="4429132"/>
            <a:ext cx="1863732" cy="71438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 defTabSz="957263"/>
            <a:r>
              <a:rPr lang="ru-RU" sz="800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Сервис </a:t>
            </a:r>
            <a:r>
              <a:rPr lang="en-US" sz="800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FESCO Moscow Shuttle</a:t>
            </a:r>
            <a:endParaRPr lang="ru-RU" sz="800" b="1" dirty="0" smtClean="0">
              <a:solidFill>
                <a:schemeClr val="accent2"/>
              </a:solidFill>
              <a:latin typeface="+mn-lt"/>
              <a:cs typeface="Arial" charset="0"/>
            </a:endParaRPr>
          </a:p>
          <a:p>
            <a:pPr algn="ctr" defTabSz="957263"/>
            <a:r>
              <a:rPr lang="en-US" sz="800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1</a:t>
            </a:r>
            <a:r>
              <a:rPr lang="ru-RU" sz="800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 раз в неделю</a:t>
            </a:r>
            <a:endParaRPr lang="en-US" sz="800" b="1" dirty="0" smtClean="0">
              <a:solidFill>
                <a:schemeClr val="accent2"/>
              </a:solidFill>
              <a:latin typeface="+mn-lt"/>
              <a:cs typeface="Arial" charset="0"/>
            </a:endParaRPr>
          </a:p>
          <a:p>
            <a:pPr algn="ctr" defTabSz="957263"/>
            <a:endParaRPr lang="en-US" sz="800" b="1" dirty="0" smtClean="0">
              <a:solidFill>
                <a:schemeClr val="accent2"/>
              </a:solidFill>
              <a:latin typeface="+mn-lt"/>
              <a:cs typeface="Arial" charset="0"/>
            </a:endParaRPr>
          </a:p>
          <a:p>
            <a:pPr algn="ctr" defTabSz="957263"/>
            <a:r>
              <a:rPr lang="ru-RU" sz="800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Сервис </a:t>
            </a:r>
            <a:r>
              <a:rPr lang="en-US" sz="800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Moscow Shuttle</a:t>
            </a:r>
            <a:endParaRPr lang="ru-RU" sz="800" b="1" dirty="0" smtClean="0">
              <a:solidFill>
                <a:schemeClr val="accent2"/>
              </a:solidFill>
              <a:latin typeface="+mn-lt"/>
              <a:cs typeface="Arial" charset="0"/>
            </a:endParaRPr>
          </a:p>
          <a:p>
            <a:pPr algn="ctr" defTabSz="957263"/>
            <a:r>
              <a:rPr lang="en-US" sz="800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1</a:t>
            </a:r>
            <a:r>
              <a:rPr lang="ru-RU" sz="800" b="1" dirty="0" smtClean="0">
                <a:solidFill>
                  <a:schemeClr val="accent2"/>
                </a:solidFill>
                <a:latin typeface="+mn-lt"/>
                <a:cs typeface="Arial" charset="0"/>
              </a:rPr>
              <a:t> раз в неделю</a:t>
            </a:r>
            <a:endParaRPr lang="de-DE" sz="800" b="1" dirty="0">
              <a:solidFill>
                <a:schemeClr val="accent2"/>
              </a:solidFill>
              <a:latin typeface="+mn-lt"/>
              <a:cs typeface="Arial" charset="0"/>
            </a:endParaRPr>
          </a:p>
        </p:txBody>
      </p:sp>
      <p:sp>
        <p:nvSpPr>
          <p:cNvPr id="212" name="Выноска 3 211"/>
          <p:cNvSpPr/>
          <p:nvPr/>
        </p:nvSpPr>
        <p:spPr>
          <a:xfrm>
            <a:off x="428596" y="1000108"/>
            <a:ext cx="3071834" cy="1143008"/>
          </a:xfrm>
          <a:prstGeom prst="borderCallout3">
            <a:avLst>
              <a:gd name="adj1" fmla="val 47304"/>
              <a:gd name="adj2" fmla="val -2644"/>
              <a:gd name="adj3" fmla="val 47303"/>
              <a:gd name="adj4" fmla="val -9912"/>
              <a:gd name="adj5" fmla="val 98031"/>
              <a:gd name="adj6" fmla="val -9912"/>
              <a:gd name="adj7" fmla="val 229147"/>
              <a:gd name="adj8" fmla="val 25089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TextBox 212"/>
          <p:cNvSpPr txBox="1"/>
          <p:nvPr/>
        </p:nvSpPr>
        <p:spPr>
          <a:xfrm>
            <a:off x="500034" y="1071546"/>
            <a:ext cx="2571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Сухой терминал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214" name="Выноска 3 213"/>
          <p:cNvSpPr/>
          <p:nvPr/>
        </p:nvSpPr>
        <p:spPr>
          <a:xfrm>
            <a:off x="5929322" y="1000108"/>
            <a:ext cx="3000396" cy="1143008"/>
          </a:xfrm>
          <a:prstGeom prst="borderCallout3">
            <a:avLst>
              <a:gd name="adj1" fmla="val 47304"/>
              <a:gd name="adj2" fmla="val -2644"/>
              <a:gd name="adj3" fmla="val 47303"/>
              <a:gd name="adj4" fmla="val -9912"/>
              <a:gd name="adj5" fmla="val 98031"/>
              <a:gd name="adj6" fmla="val -9912"/>
              <a:gd name="adj7" fmla="val 317146"/>
              <a:gd name="adj8" fmla="val 39108"/>
            </a:avLst>
          </a:prstGeom>
          <a:solidFill>
            <a:schemeClr val="bg1"/>
          </a:solidFill>
          <a:ln w="6350">
            <a:solidFill>
              <a:schemeClr val="accent2"/>
            </a:solidFill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TextBox 214"/>
          <p:cNvSpPr txBox="1"/>
          <p:nvPr/>
        </p:nvSpPr>
        <p:spPr>
          <a:xfrm>
            <a:off x="5643570" y="1071546"/>
            <a:ext cx="2571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2"/>
                </a:solidFill>
              </a:rPr>
              <a:t>Морской терминал</a:t>
            </a:r>
            <a:endParaRPr lang="ru-RU" sz="1000" dirty="0">
              <a:solidFill>
                <a:schemeClr val="accent2"/>
              </a:solidFill>
            </a:endParaRPr>
          </a:p>
        </p:txBody>
      </p:sp>
      <p:pic>
        <p:nvPicPr>
          <p:cNvPr id="217" name="Рисунок 216" descr="Терминал-мор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357298"/>
            <a:ext cx="2886075" cy="75247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09" name="Рисунок 208" descr="Терминал-сухо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357298"/>
            <a:ext cx="2886075" cy="752475"/>
          </a:xfrm>
          <a:prstGeom prst="rect">
            <a:avLst/>
          </a:prstGeom>
        </p:spPr>
      </p:pic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8712200" y="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200" b="1" dirty="0" smtClean="0"/>
              <a:t>2</a:t>
            </a:r>
            <a:endParaRPr lang="ru-RU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3"/>
          <p:cNvGrpSpPr>
            <a:grpSpLocks/>
          </p:cNvGrpSpPr>
          <p:nvPr/>
        </p:nvGrpSpPr>
        <p:grpSpPr bwMode="auto">
          <a:xfrm rot="5400000">
            <a:off x="38894" y="407194"/>
            <a:ext cx="4746625" cy="4608513"/>
            <a:chOff x="295" y="210"/>
            <a:chExt cx="5374" cy="3855"/>
          </a:xfrm>
        </p:grpSpPr>
        <p:pic>
          <p:nvPicPr>
            <p:cNvPr id="6148" name="Picture 4" descr="slaw - an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255"/>
              <a:ext cx="5329" cy="376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95" y="210"/>
              <a:ext cx="3311" cy="3855"/>
            </a:xfrm>
            <a:prstGeom prst="rect">
              <a:avLst/>
            </a:prstGeom>
            <a:solidFill>
              <a:schemeClr val="bg1">
                <a:alpha val="35001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0" name="Rectangle 6"/>
          <p:cNvSpPr>
            <a:spLocks noChangeArrowheads="1"/>
          </p:cNvSpPr>
          <p:nvPr/>
        </p:nvSpPr>
        <p:spPr bwMode="auto">
          <a:xfrm rot="16200000">
            <a:off x="1336675" y="1838325"/>
            <a:ext cx="3302000" cy="5975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0"/>
            <a:ext cx="5040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00FF"/>
                </a:solidFill>
                <a:cs typeface="Arial" charset="0"/>
              </a:rPr>
              <a:t>РАСПИСАНИЕ «ТЕРМИНАЛ-ТЕРМИНАЛ»</a:t>
            </a:r>
            <a:endParaRPr lang="ru-RU" sz="1600" b="1" dirty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2555875" y="3284538"/>
            <a:ext cx="6408738" cy="3455987"/>
            <a:chOff x="204" y="1071"/>
            <a:chExt cx="4944" cy="2677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81" y="1116"/>
              <a:ext cx="31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chemeClr val="bg2"/>
                  </a:solidFill>
                </a:rPr>
                <a:t>Нитка графика «станция – станция»</a:t>
              </a: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481" y="2612"/>
              <a:ext cx="31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>
                  <a:solidFill>
                    <a:srgbClr val="3366FF"/>
                  </a:solidFill>
                </a:rPr>
                <a:t>Нитка графика «терминал – терминал»</a:t>
              </a: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204" y="1071"/>
              <a:ext cx="4944" cy="2677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6" name="Picture 12" descr="Терминал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4" y="3113"/>
              <a:ext cx="816" cy="451"/>
            </a:xfrm>
            <a:prstGeom prst="rect">
              <a:avLst/>
            </a:prstGeom>
            <a:noFill/>
          </p:spPr>
        </p:pic>
        <p:pic>
          <p:nvPicPr>
            <p:cNvPr id="6157" name="Picture 13" descr="Терминал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4" y="1888"/>
              <a:ext cx="816" cy="451"/>
            </a:xfrm>
            <a:prstGeom prst="rect">
              <a:avLst/>
            </a:prstGeom>
            <a:noFill/>
          </p:spPr>
        </p:pic>
        <p:pic>
          <p:nvPicPr>
            <p:cNvPr id="6158" name="Picture 14" descr="Терминал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" y="3113"/>
              <a:ext cx="816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15" descr="Терминал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" y="1888"/>
              <a:ext cx="816" cy="451"/>
            </a:xfrm>
            <a:prstGeom prst="rect">
              <a:avLst/>
            </a:prstGeom>
            <a:noFill/>
          </p:spPr>
        </p:pic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1791" y="1639"/>
              <a:ext cx="1497" cy="0"/>
            </a:xfrm>
            <a:prstGeom prst="line">
              <a:avLst/>
            </a:prstGeom>
            <a:noFill/>
            <a:ln w="952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 flipH="1">
              <a:off x="1292" y="2137"/>
              <a:ext cx="340" cy="0"/>
            </a:xfrm>
            <a:prstGeom prst="line">
              <a:avLst/>
            </a:prstGeom>
            <a:noFill/>
            <a:ln w="95250">
              <a:solidFill>
                <a:srgbClr val="C0C0C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1722" y="1706"/>
              <a:ext cx="0" cy="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>
              <a:off x="1610" y="2024"/>
              <a:ext cx="226" cy="227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>
              <a:off x="1610" y="1525"/>
              <a:ext cx="226" cy="227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3402" y="1706"/>
              <a:ext cx="0" cy="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3289" y="1525"/>
              <a:ext cx="226" cy="227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3493" y="2137"/>
              <a:ext cx="340" cy="0"/>
            </a:xfrm>
            <a:prstGeom prst="line">
              <a:avLst/>
            </a:prstGeom>
            <a:noFill/>
            <a:ln w="95250">
              <a:solidFill>
                <a:srgbClr val="C0C0C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Oval 24"/>
            <p:cNvSpPr>
              <a:spLocks noChangeArrowheads="1"/>
            </p:cNvSpPr>
            <p:nvPr/>
          </p:nvSpPr>
          <p:spPr bwMode="auto">
            <a:xfrm>
              <a:off x="3288" y="2024"/>
              <a:ext cx="226" cy="227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1790" y="3385"/>
              <a:ext cx="1542" cy="0"/>
            </a:xfrm>
            <a:prstGeom prst="line">
              <a:avLst/>
            </a:prstGeom>
            <a:noFill/>
            <a:ln w="952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auto">
            <a:xfrm>
              <a:off x="1111" y="2024"/>
              <a:ext cx="226" cy="227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3787" y="2024"/>
              <a:ext cx="226" cy="227"/>
            </a:xfrm>
            <a:prstGeom prst="ellipse">
              <a:avLst/>
            </a:prstGeom>
            <a:solidFill>
              <a:srgbClr val="C0C0C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 flipH="1">
              <a:off x="1292" y="3384"/>
              <a:ext cx="340" cy="0"/>
            </a:xfrm>
            <a:prstGeom prst="line">
              <a:avLst/>
            </a:prstGeom>
            <a:noFill/>
            <a:ln w="95250">
              <a:solidFill>
                <a:srgbClr val="3366FF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auto">
            <a:xfrm>
              <a:off x="1610" y="3271"/>
              <a:ext cx="226" cy="227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4" name="Oval 30"/>
            <p:cNvSpPr>
              <a:spLocks noChangeArrowheads="1"/>
            </p:cNvSpPr>
            <p:nvPr/>
          </p:nvSpPr>
          <p:spPr bwMode="auto">
            <a:xfrm>
              <a:off x="1111" y="3271"/>
              <a:ext cx="226" cy="227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>
              <a:off x="3493" y="3384"/>
              <a:ext cx="340" cy="0"/>
            </a:xfrm>
            <a:prstGeom prst="line">
              <a:avLst/>
            </a:prstGeom>
            <a:noFill/>
            <a:ln w="95250">
              <a:solidFill>
                <a:srgbClr val="3366FF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3288" y="3271"/>
              <a:ext cx="226" cy="227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auto">
            <a:xfrm>
              <a:off x="3787" y="3271"/>
              <a:ext cx="226" cy="227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8712200" y="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200" b="1" dirty="0" smtClean="0"/>
              <a:t>3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График-поезда-large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54705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5" name="Picture 3" descr="График-работ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565400"/>
            <a:ext cx="3170237" cy="404653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712200" y="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200" b="1" dirty="0" smtClean="0"/>
              <a:t>4</a:t>
            </a:r>
            <a:endParaRPr lang="ru-RU" sz="1200" b="1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0"/>
            <a:ext cx="5040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00FF"/>
                </a:solidFill>
                <a:cs typeface="Arial" charset="0"/>
              </a:rPr>
              <a:t>РЕЗЕРВИРОВАНИЕ СЛОТОВ</a:t>
            </a:r>
            <a:endParaRPr lang="ru-RU" sz="1600" b="1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57224" y="428604"/>
            <a:ext cx="7643866" cy="6215106"/>
            <a:chOff x="857224" y="428604"/>
            <a:chExt cx="7643866" cy="6215106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428604"/>
              <a:ext cx="7500958" cy="6157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Прямоугольник 4"/>
            <p:cNvSpPr/>
            <p:nvPr/>
          </p:nvSpPr>
          <p:spPr>
            <a:xfrm>
              <a:off x="857224" y="6286520"/>
              <a:ext cx="7643866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712200" y="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200" b="1" dirty="0" smtClean="0"/>
              <a:t>5</a:t>
            </a:r>
            <a:endParaRPr lang="ru-RU" sz="1200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80010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0000FF"/>
                </a:solidFill>
                <a:cs typeface="Arial" charset="0"/>
              </a:rPr>
              <a:t>РАСПИСАНИЕ </a:t>
            </a:r>
            <a:r>
              <a:rPr lang="ru-RU" sz="1600" b="1" dirty="0" smtClean="0">
                <a:solidFill>
                  <a:srgbClr val="0000FF"/>
                </a:solidFill>
                <a:cs typeface="Arial" charset="0"/>
              </a:rPr>
              <a:t>ОТПРАВЛЕНИЯ ЛИНЕЙНОГО </a:t>
            </a:r>
            <a:r>
              <a:rPr lang="ru-RU" sz="1600" b="1" smtClean="0">
                <a:solidFill>
                  <a:srgbClr val="0000FF"/>
                </a:solidFill>
                <a:cs typeface="Arial" charset="0"/>
              </a:rPr>
              <a:t>ЖД СЕРВИСА</a:t>
            </a:r>
            <a:endParaRPr lang="ru-RU" sz="1600" b="1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79950" y="0"/>
            <a:ext cx="4464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b="1" dirty="0" err="1"/>
              <a:t>Чиснаков</a:t>
            </a:r>
            <a:r>
              <a:rPr lang="ru-RU" b="1" dirty="0"/>
              <a:t> В.В.</a:t>
            </a:r>
          </a:p>
          <a:p>
            <a:pPr algn="r"/>
            <a:r>
              <a:rPr lang="ru-RU" i="1" dirty="0"/>
              <a:t>ЗАО «Русская тройка»</a:t>
            </a:r>
            <a:endParaRPr lang="en-US" i="1" dirty="0"/>
          </a:p>
          <a:p>
            <a:pPr algn="r"/>
            <a:r>
              <a:rPr lang="ru-RU" i="1" dirty="0" smtClean="0"/>
              <a:t>2</a:t>
            </a:r>
            <a:r>
              <a:rPr lang="en-US" i="1" dirty="0" smtClean="0"/>
              <a:t>8</a:t>
            </a:r>
            <a:r>
              <a:rPr lang="ru-RU" i="1" dirty="0" smtClean="0"/>
              <a:t>.05.10</a:t>
            </a:r>
            <a:endParaRPr lang="ru-RU" i="1" dirty="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0825" y="2492375"/>
            <a:ext cx="8496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i="1" dirty="0" smtClean="0"/>
              <a:t>Точка роста №3</a:t>
            </a:r>
            <a:endParaRPr lang="ru-RU" sz="2000" dirty="0" smtClean="0"/>
          </a:p>
          <a:p>
            <a:pPr algn="ctr"/>
            <a:r>
              <a:rPr lang="ru-RU" sz="2000" b="1" i="1" dirty="0" smtClean="0"/>
              <a:t>Развитие транспортных продуктов</a:t>
            </a:r>
            <a:endParaRPr lang="ru-RU" sz="2000" dirty="0" smtClean="0"/>
          </a:p>
          <a:p>
            <a:pPr algn="ctr"/>
            <a:r>
              <a:rPr lang="en-US" sz="2000" b="1" dirty="0" smtClean="0"/>
              <a:t> </a:t>
            </a:r>
            <a:endParaRPr lang="ru-RU" sz="2000" dirty="0" smtClean="0"/>
          </a:p>
          <a:p>
            <a:pPr algn="ctr"/>
            <a:r>
              <a:rPr lang="ru-RU" sz="2000" b="1" dirty="0" smtClean="0"/>
              <a:t>"ГАРМОНИЗАЦИЯ ТЕХНОЛОГИЧЕСКИХ ПРОЦЕССОВ МОРЕ-ПОРТ-</a:t>
            </a:r>
            <a:r>
              <a:rPr lang="en-US" sz="2000" b="1" dirty="0" smtClean="0"/>
              <a:t> </a:t>
            </a:r>
            <a:r>
              <a:rPr lang="ru-RU" sz="2000" b="1" dirty="0" smtClean="0"/>
              <a:t>ЖД ОПЕРАТОР -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ПЕРЕВОЗЧИК - ТОЧКА РОСТА КОНКРУРЕНТНОСПОСОБНОСТИ"</a:t>
            </a:r>
            <a:endParaRPr lang="ru-RU" sz="2000" b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109</Words>
  <Application>Microsoft Office PowerPoint</Application>
  <PresentationFormat>Экран (4:3)</PresentationFormat>
  <Paragraphs>41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Rus-Troyka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surnin</dc:creator>
  <cp:lastModifiedBy>chisnakov</cp:lastModifiedBy>
  <cp:revision>70</cp:revision>
  <dcterms:created xsi:type="dcterms:W3CDTF">2010-02-15T11:06:23Z</dcterms:created>
  <dcterms:modified xsi:type="dcterms:W3CDTF">2010-05-27T15:44:17Z</dcterms:modified>
</cp:coreProperties>
</file>