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10" r:id="rId2"/>
    <p:sldId id="576" r:id="rId3"/>
    <p:sldId id="612" r:id="rId4"/>
    <p:sldId id="609" r:id="rId5"/>
    <p:sldId id="621" r:id="rId6"/>
    <p:sldId id="622" r:id="rId7"/>
    <p:sldId id="613" r:id="rId8"/>
    <p:sldId id="614" r:id="rId9"/>
    <p:sldId id="616" r:id="rId10"/>
    <p:sldId id="617" r:id="rId11"/>
    <p:sldId id="618" r:id="rId12"/>
  </p:sldIdLst>
  <p:sldSz cx="9144000" cy="6858000" type="screen4x3"/>
  <p:notesSz cx="6797675" cy="9874250"/>
  <p:defaultTextStyle>
    <a:defPPr>
      <a:defRPr lang="ru-RU"/>
    </a:defPPr>
    <a:lvl1pPr algn="ctr" rtl="0" fontAlgn="base">
      <a:spcBef>
        <a:spcPct val="0"/>
      </a:spcBef>
      <a:spcAft>
        <a:spcPct val="0"/>
      </a:spcAft>
      <a:buFont typeface="Symbol" pitchFamily="18" charset="2"/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buFont typeface="Symbol" pitchFamily="18" charset="2"/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buFont typeface="Symbol" pitchFamily="18" charset="2"/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buFont typeface="Symbol" pitchFamily="18" charset="2"/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buFont typeface="Symbol" pitchFamily="18" charset="2"/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F4"/>
    <a:srgbClr val="C6C6EC"/>
    <a:srgbClr val="C9D7FF"/>
    <a:srgbClr val="FF9966"/>
    <a:srgbClr val="E3958D"/>
    <a:srgbClr val="D9EDEF"/>
    <a:srgbClr val="D1E9FF"/>
    <a:srgbClr val="EEF8F8"/>
    <a:srgbClr val="DCE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9" autoAdjust="0"/>
    <p:restoredTop sz="96102" autoAdjust="0"/>
  </p:normalViewPr>
  <p:slideViewPr>
    <p:cSldViewPr snapToGrid="0">
      <p:cViewPr varScale="1">
        <p:scale>
          <a:sx n="66" d="100"/>
          <a:sy n="66" d="100"/>
        </p:scale>
        <p:origin x="-13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5" cy="4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1" tIns="45526" rIns="91051" bIns="45526" numCol="1" anchor="t" anchorCtr="0" compatLnSpc="1">
            <a:prstTxWarp prst="textNoShape">
              <a:avLst/>
            </a:prstTxWarp>
          </a:bodyPr>
          <a:lstStyle>
            <a:lvl1pPr algn="l" defTabSz="907561" eaLnBrk="0" hangingPunct="0">
              <a:buFontTx/>
              <a:buNone/>
              <a:defRPr sz="1200" i="1"/>
            </a:lvl1pPr>
          </a:lstStyle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3" y="0"/>
            <a:ext cx="2946185" cy="4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1" tIns="45526" rIns="91051" bIns="45526" numCol="1" anchor="t" anchorCtr="0" compatLnSpc="1">
            <a:prstTxWarp prst="textNoShape">
              <a:avLst/>
            </a:prstTxWarp>
          </a:bodyPr>
          <a:lstStyle>
            <a:lvl1pPr algn="r" defTabSz="907561" eaLnBrk="0" hangingPunct="0">
              <a:buFontTx/>
              <a:buNone/>
              <a:defRPr sz="1200" i="1"/>
            </a:lvl1pPr>
          </a:lstStyle>
          <a:p>
            <a:fld id="{437F8942-D639-4780-B4A9-1122833B5700}" type="datetimeFigureOut">
              <a:rPr lang="ru-RU"/>
              <a:pPr/>
              <a:t>25.05.2010</a:t>
            </a:fld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104"/>
            <a:ext cx="2946185" cy="4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1" tIns="45526" rIns="91051" bIns="45526" numCol="1" anchor="b" anchorCtr="0" compatLnSpc="1">
            <a:prstTxWarp prst="textNoShape">
              <a:avLst/>
            </a:prstTxWarp>
          </a:bodyPr>
          <a:lstStyle>
            <a:lvl1pPr algn="l" defTabSz="907561" eaLnBrk="0" hangingPunct="0">
              <a:buFontTx/>
              <a:buNone/>
              <a:defRPr sz="1200" i="1"/>
            </a:lvl1pPr>
          </a:lstStyle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3" y="9378104"/>
            <a:ext cx="2946185" cy="4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1" tIns="45526" rIns="91051" bIns="45526" numCol="1" anchor="b" anchorCtr="0" compatLnSpc="1">
            <a:prstTxWarp prst="textNoShape">
              <a:avLst/>
            </a:prstTxWarp>
          </a:bodyPr>
          <a:lstStyle>
            <a:lvl1pPr algn="r" defTabSz="907561" eaLnBrk="0" hangingPunct="0">
              <a:buFontTx/>
              <a:buNone/>
              <a:defRPr sz="1200" i="1"/>
            </a:lvl1pPr>
          </a:lstStyle>
          <a:p>
            <a:fld id="{23A65886-4CA6-4A7E-B82F-AD6D93B09A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8" cy="4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21" tIns="45111" rIns="90221" bIns="45111" numCol="1" anchor="t" anchorCtr="0" compatLnSpc="1">
            <a:prstTxWarp prst="textNoShape">
              <a:avLst/>
            </a:prstTxWarp>
          </a:bodyPr>
          <a:lstStyle>
            <a:lvl1pPr algn="l" defTabSz="901269"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91" y="0"/>
            <a:ext cx="2944608" cy="4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21" tIns="45111" rIns="90221" bIns="45111" numCol="1" anchor="t" anchorCtr="0" compatLnSpc="1">
            <a:prstTxWarp prst="textNoShape">
              <a:avLst/>
            </a:prstTxWarp>
          </a:bodyPr>
          <a:lstStyle>
            <a:lvl1pPr algn="r" defTabSz="901269"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5" y="4689838"/>
            <a:ext cx="5434986" cy="444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21" tIns="45111" rIns="90221" bIns="45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104"/>
            <a:ext cx="2944608" cy="4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21" tIns="45111" rIns="90221" bIns="45111" numCol="1" anchor="b" anchorCtr="0" compatLnSpc="1">
            <a:prstTxWarp prst="textNoShape">
              <a:avLst/>
            </a:prstTxWarp>
          </a:bodyPr>
          <a:lstStyle>
            <a:lvl1pPr algn="l" defTabSz="901269">
              <a:buFontTx/>
              <a:buNone/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91" y="9378104"/>
            <a:ext cx="2944608" cy="4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21" tIns="45111" rIns="90221" bIns="45111" numCol="1" anchor="b" anchorCtr="0" compatLnSpc="1">
            <a:prstTxWarp prst="textNoShape">
              <a:avLst/>
            </a:prstTxWarp>
          </a:bodyPr>
          <a:lstStyle>
            <a:lvl1pPr algn="r" defTabSz="901269">
              <a:buFontTx/>
              <a:buNone/>
              <a:defRPr sz="1200"/>
            </a:lvl1pPr>
          </a:lstStyle>
          <a:p>
            <a:fld id="{A5DA7A89-5820-460E-AC64-88DBA5C894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8713" cy="3703637"/>
          </a:xfrm>
          <a:ln/>
        </p:spPr>
      </p:sp>
      <p:sp>
        <p:nvSpPr>
          <p:cNvPr id="567299" name="Заметки 2"/>
          <p:cNvSpPr>
            <a:spLocks noGrp="1"/>
          </p:cNvSpPr>
          <p:nvPr>
            <p:ph type="body" idx="1"/>
          </p:nvPr>
        </p:nvSpPr>
        <p:spPr>
          <a:xfrm>
            <a:off x="682923" y="4689838"/>
            <a:ext cx="5436562" cy="4443334"/>
          </a:xfrm>
        </p:spPr>
        <p:txBody>
          <a:bodyPr lIns="90645" tIns="45322" rIns="90645" bIns="4532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567300" name="Номер слайда 3"/>
          <p:cNvSpPr txBox="1">
            <a:spLocks noGrp="1"/>
          </p:cNvSpPr>
          <p:nvPr/>
        </p:nvSpPr>
        <p:spPr bwMode="auto">
          <a:xfrm>
            <a:off x="3851491" y="9379674"/>
            <a:ext cx="2944608" cy="49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5" tIns="45322" rIns="90645" bIns="45322" anchor="b"/>
          <a:lstStyle/>
          <a:p>
            <a:pPr algn="r" defTabSz="629158"/>
            <a:fld id="{35738664-C23B-48E3-A528-7C83A87CC3EE}" type="slidenum">
              <a:rPr lang="ru-RU" sz="1200"/>
              <a:pPr algn="r" defTabSz="629158"/>
              <a:t>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xfrm>
            <a:off x="678978" y="4690504"/>
            <a:ext cx="5439719" cy="4443885"/>
          </a:xfrm>
          <a:noFill/>
          <a:ln/>
        </p:spPr>
        <p:txBody>
          <a:bodyPr lIns="91723" tIns="45861" rIns="91723" bIns="45861"/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51227" y="9377867"/>
            <a:ext cx="2944869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3" tIns="45861" rIns="91723" bIns="45861" anchor="b"/>
          <a:lstStyle/>
          <a:p>
            <a:pPr algn="r" defTabSz="914493"/>
            <a:fld id="{8EE38B31-9FAE-43AB-80DD-518FC5F4DCA3}" type="slidenum">
              <a:rPr lang="ru-RU" sz="1200">
                <a:latin typeface="Calibri" pitchFamily="34" charset="0"/>
              </a:rPr>
              <a:pPr algn="r" defTabSz="914493"/>
              <a:t>9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xfrm>
            <a:off x="678978" y="4690504"/>
            <a:ext cx="5439719" cy="4443885"/>
          </a:xfrm>
          <a:noFill/>
          <a:ln/>
        </p:spPr>
        <p:txBody>
          <a:bodyPr lIns="91723" tIns="45861" rIns="91723" bIns="45861"/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51227" y="9377867"/>
            <a:ext cx="2944869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3" tIns="45861" rIns="91723" bIns="45861" anchor="b"/>
          <a:lstStyle/>
          <a:p>
            <a:pPr algn="r" defTabSz="914493"/>
            <a:fld id="{F89AA4B9-3A10-4127-8C79-D06E93503401}" type="slidenum">
              <a:rPr lang="ru-RU" sz="1200">
                <a:latin typeface="Calibri" pitchFamily="34" charset="0"/>
              </a:rPr>
              <a:pPr algn="r" defTabSz="914493"/>
              <a:t>10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678978" y="4690504"/>
            <a:ext cx="5439719" cy="4443885"/>
          </a:xfrm>
          <a:noFill/>
          <a:ln/>
        </p:spPr>
        <p:txBody>
          <a:bodyPr lIns="91723" tIns="45861" rIns="91723" bIns="45861"/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51227" y="9377867"/>
            <a:ext cx="2944869" cy="4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3" tIns="45861" rIns="91723" bIns="45861" anchor="b"/>
          <a:lstStyle/>
          <a:p>
            <a:pPr algn="r" defTabSz="914493"/>
            <a:fld id="{3DBEAA14-B3B5-44B6-AC57-0576602FD602}" type="slidenum">
              <a:rPr lang="ru-RU" sz="1200">
                <a:latin typeface="Calibri" pitchFamily="34" charset="0"/>
              </a:rPr>
              <a:pPr algn="r" defTabSz="914493"/>
              <a:t>11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40A0-7117-4375-9074-A2BB1FDF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53E1-209B-47A7-80A9-86A506B47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01FB-3685-4EDC-B4DF-FAC6EBDB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7B24-1310-4707-90AC-F9315F216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02D0-78C9-41E1-896A-FD5A60E9D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0C355-A934-4CA0-8658-11A088950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9016-E932-4EE6-A9DB-845E0D5BC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82BA-550F-4901-8F39-72C80679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E323-C332-4FAB-B01C-85D5A090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36E0-B1E5-40A3-AB6A-7B7CE599B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7160-B8D2-419E-BDEC-B2FAACCB0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2D67-CC52-4AA2-ADF9-846621B15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FC43-C34F-4A75-B95D-050CB0F34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8D44-4CF6-434E-A6EC-A978A6EAD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EA23-D447-44E3-89AE-D6D5ADBAC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 i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F85F78E-81A9-43DE-AE7C-232DC3E55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585788"/>
            <a:ext cx="8786812" cy="6272212"/>
          </a:xfrm>
          <a:noFill/>
        </p:spPr>
        <p:txBody>
          <a:bodyPr lIns="18000" rIns="18000"/>
          <a:lstStyle/>
          <a:p>
            <a:pPr algn="ctr"/>
            <a:endParaRPr lang="ru-RU" b="1" dirty="0" smtClean="0"/>
          </a:p>
          <a:p>
            <a:pPr algn="ctr">
              <a:buFontTx/>
              <a:buNone/>
            </a:pPr>
            <a:r>
              <a:rPr lang="ru-RU" b="1" dirty="0" smtClean="0"/>
              <a:t>ВЫСТУПЛЕНИЕ ПРЕДСЕДАТЕЛЯ ОБЪЕДИНЕННОГО УЧЕНОГО СОВЕТА ОАО «РЖД»</a:t>
            </a:r>
          </a:p>
          <a:p>
            <a:pPr algn="ctr">
              <a:buFontTx/>
              <a:buNone/>
            </a:pPr>
            <a:r>
              <a:rPr lang="ru-RU" sz="2800" b="1" dirty="0" smtClean="0"/>
              <a:t>доктора экономических наук, профессора</a:t>
            </a:r>
          </a:p>
          <a:p>
            <a:pPr algn="ctr">
              <a:buFontTx/>
              <a:buNone/>
            </a:pPr>
            <a:endParaRPr lang="ru-RU" b="1" dirty="0" smtClean="0"/>
          </a:p>
          <a:p>
            <a:pPr algn="ctr">
              <a:buFontTx/>
              <a:buNone/>
            </a:pPr>
            <a:r>
              <a:rPr lang="ru-RU" sz="3600" b="1" dirty="0" smtClean="0"/>
              <a:t> ЛАПИДУСА БОРИСА МОИСЕЕВИЧА</a:t>
            </a:r>
          </a:p>
          <a:p>
            <a:pPr algn="ctr"/>
            <a:endParaRPr lang="ru-RU" sz="3600" b="1" dirty="0" smtClean="0"/>
          </a:p>
          <a:p>
            <a:pPr algn="ctr"/>
            <a:endParaRPr lang="ru-RU" b="1" dirty="0" smtClean="0"/>
          </a:p>
          <a:p>
            <a:pPr algn="ctr"/>
            <a:endParaRPr lang="ru-RU" sz="1800" b="1" dirty="0" smtClean="0"/>
          </a:p>
          <a:p>
            <a:pPr algn="ctr">
              <a:buFontTx/>
              <a:buNone/>
            </a:pPr>
            <a:r>
              <a:rPr lang="ru-RU" sz="1800" b="1" dirty="0" smtClean="0"/>
              <a:t>28 МАЯ 2010г.</a:t>
            </a:r>
            <a:r>
              <a:rPr lang="ru-RU" sz="1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"/>
          <p:cNvSpPr txBox="1">
            <a:spLocks noChangeArrowheads="1"/>
          </p:cNvSpPr>
          <p:nvPr/>
        </p:nvSpPr>
        <p:spPr bwMode="auto">
          <a:xfrm>
            <a:off x="6710363" y="555625"/>
            <a:ext cx="20828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 b="1" u="sng"/>
              <a:t>Целевые задачи</a:t>
            </a:r>
          </a:p>
        </p:txBody>
      </p:sp>
      <p:sp>
        <p:nvSpPr>
          <p:cNvPr id="7171" name="Text Box 28"/>
          <p:cNvSpPr txBox="1">
            <a:spLocks noChangeArrowheads="1"/>
          </p:cNvSpPr>
          <p:nvPr/>
        </p:nvSpPr>
        <p:spPr bwMode="auto">
          <a:xfrm>
            <a:off x="98425" y="1582738"/>
            <a:ext cx="539750" cy="50006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98425" y="3489325"/>
            <a:ext cx="539750" cy="6032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173" name="Text Box 30"/>
          <p:cNvSpPr txBox="1">
            <a:spLocks noChangeArrowheads="1"/>
          </p:cNvSpPr>
          <p:nvPr/>
        </p:nvSpPr>
        <p:spPr bwMode="auto">
          <a:xfrm>
            <a:off x="98425" y="5499100"/>
            <a:ext cx="539750" cy="590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0013" y="896938"/>
            <a:ext cx="8907462" cy="884237"/>
            <a:chOff x="63" y="565"/>
            <a:chExt cx="5611" cy="557"/>
          </a:xfrm>
        </p:grpSpPr>
        <p:sp>
          <p:nvSpPr>
            <p:cNvPr id="7200" name="Text Box 19"/>
            <p:cNvSpPr txBox="1">
              <a:spLocks noChangeArrowheads="1"/>
            </p:cNvSpPr>
            <p:nvPr/>
          </p:nvSpPr>
          <p:spPr bwMode="auto">
            <a:xfrm>
              <a:off x="4064" y="565"/>
              <a:ext cx="1610" cy="557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Снижение затрат, повышение доходов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3" y="565"/>
              <a:ext cx="3875" cy="557"/>
              <a:chOff x="63" y="565"/>
              <a:chExt cx="3875" cy="557"/>
            </a:xfrm>
          </p:grpSpPr>
          <p:sp>
            <p:nvSpPr>
              <p:cNvPr id="7202" name="Text Box 17"/>
              <p:cNvSpPr txBox="1">
                <a:spLocks noChangeArrowheads="1"/>
              </p:cNvSpPr>
              <p:nvPr/>
            </p:nvSpPr>
            <p:spPr bwMode="auto">
              <a:xfrm>
                <a:off x="433" y="565"/>
                <a:ext cx="3505" cy="5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 dirty="0"/>
                  <a:t>Разработка системы управления эксплуатацией и развитием пропускной способности участков железных дорог исходя из минимизации </a:t>
                </a:r>
                <a:r>
                  <a:rPr lang="ru-RU" sz="1300" b="1" dirty="0" err="1"/>
                  <a:t>инвестиционно-эксплуатационных</a:t>
                </a:r>
                <a:r>
                  <a:rPr lang="ru-RU" sz="1300" b="1" dirty="0"/>
                  <a:t> затрат и максимизации объемов перевозок и доходов</a:t>
                </a:r>
              </a:p>
            </p:txBody>
          </p:sp>
          <p:sp>
            <p:nvSpPr>
              <p:cNvPr id="7203" name="Text Box 15"/>
              <p:cNvSpPr txBox="1">
                <a:spLocks noChangeArrowheads="1"/>
              </p:cNvSpPr>
              <p:nvPr/>
            </p:nvSpPr>
            <p:spPr bwMode="auto">
              <a:xfrm>
                <a:off x="63" y="674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013" y="1858963"/>
            <a:ext cx="8907462" cy="985837"/>
            <a:chOff x="63" y="1180"/>
            <a:chExt cx="5611" cy="621"/>
          </a:xfrm>
        </p:grpSpPr>
        <p:sp>
          <p:nvSpPr>
            <p:cNvPr id="7196" name="Text Box 6"/>
            <p:cNvSpPr txBox="1">
              <a:spLocks noChangeArrowheads="1"/>
            </p:cNvSpPr>
            <p:nvPr/>
          </p:nvSpPr>
          <p:spPr bwMode="auto">
            <a:xfrm>
              <a:off x="4064" y="1193"/>
              <a:ext cx="1610" cy="594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Оптимизация расходов и доходов</a:t>
              </a: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3" y="1180"/>
              <a:ext cx="3875" cy="621"/>
              <a:chOff x="63" y="1180"/>
              <a:chExt cx="3875" cy="621"/>
            </a:xfrm>
          </p:grpSpPr>
          <p:sp>
            <p:nvSpPr>
              <p:cNvPr id="7198" name="Text Box 4"/>
              <p:cNvSpPr txBox="1">
                <a:spLocks noChangeArrowheads="1"/>
              </p:cNvSpPr>
              <p:nvPr/>
            </p:nvSpPr>
            <p:spPr bwMode="auto">
              <a:xfrm>
                <a:off x="433" y="1180"/>
                <a:ext cx="3505" cy="62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модели оптимального распределения пропускных способностей между грузовым и пассажирским движением с выработкой перспективной схемы развития инфраструктуры</a:t>
                </a:r>
              </a:p>
            </p:txBody>
          </p:sp>
          <p:sp>
            <p:nvSpPr>
              <p:cNvPr id="7199" name="Text Box 15"/>
              <p:cNvSpPr txBox="1">
                <a:spLocks noChangeArrowheads="1"/>
              </p:cNvSpPr>
              <p:nvPr/>
            </p:nvSpPr>
            <p:spPr bwMode="auto">
              <a:xfrm>
                <a:off x="63" y="1320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00013" y="2924175"/>
            <a:ext cx="8907462" cy="884238"/>
            <a:chOff x="63" y="1850"/>
            <a:chExt cx="5611" cy="557"/>
          </a:xfrm>
        </p:grpSpPr>
        <p:sp>
          <p:nvSpPr>
            <p:cNvPr id="7192" name="Text Box 23"/>
            <p:cNvSpPr txBox="1">
              <a:spLocks noChangeArrowheads="1"/>
            </p:cNvSpPr>
            <p:nvPr/>
          </p:nvSpPr>
          <p:spPr bwMode="auto">
            <a:xfrm>
              <a:off x="4064" y="1851"/>
              <a:ext cx="1610" cy="553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Оптимизация эксплуатационных затрат при обеспечении необходимого уровня надежности</a:t>
              </a: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63" y="1850"/>
              <a:ext cx="3875" cy="557"/>
              <a:chOff x="63" y="1859"/>
              <a:chExt cx="3875" cy="557"/>
            </a:xfrm>
          </p:grpSpPr>
          <p:sp>
            <p:nvSpPr>
              <p:cNvPr id="7194" name="Text Box 21"/>
              <p:cNvSpPr txBox="1">
                <a:spLocks noChangeArrowheads="1"/>
              </p:cNvSpPr>
              <p:nvPr/>
            </p:nvSpPr>
            <p:spPr bwMode="auto">
              <a:xfrm>
                <a:off x="433" y="1859"/>
                <a:ext cx="3505" cy="5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Дифференциация системы нормативов содержания и обслуживания железнодорожных линий в зависимости от интенсивности перевозок, макропрофиля пути, особенностей климатических зон и геофизических свойств основания пути</a:t>
                </a:r>
              </a:p>
            </p:txBody>
          </p:sp>
          <p:sp>
            <p:nvSpPr>
              <p:cNvPr id="7195" name="Text Box 15"/>
              <p:cNvSpPr txBox="1">
                <a:spLocks noChangeArrowheads="1"/>
              </p:cNvSpPr>
              <p:nvPr/>
            </p:nvSpPr>
            <p:spPr bwMode="auto">
              <a:xfrm>
                <a:off x="63" y="1967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00013" y="3886200"/>
            <a:ext cx="8907462" cy="847725"/>
            <a:chOff x="63" y="2455"/>
            <a:chExt cx="5611" cy="534"/>
          </a:xfrm>
        </p:grpSpPr>
        <p:sp>
          <p:nvSpPr>
            <p:cNvPr id="7188" name="Text Box 10"/>
            <p:cNvSpPr txBox="1">
              <a:spLocks noChangeArrowheads="1"/>
            </p:cNvSpPr>
            <p:nvPr/>
          </p:nvSpPr>
          <p:spPr bwMode="auto">
            <a:xfrm>
              <a:off x="4064" y="2455"/>
              <a:ext cx="1610" cy="534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Привлечение дополнительных объемов перевозок с минимальными инвестиционными затратами</a:t>
              </a: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63" y="2466"/>
              <a:ext cx="3875" cy="512"/>
              <a:chOff x="63" y="2472"/>
              <a:chExt cx="3875" cy="512"/>
            </a:xfrm>
          </p:grpSpPr>
          <p:sp>
            <p:nvSpPr>
              <p:cNvPr id="7190" name="Text Box 8"/>
              <p:cNvSpPr txBox="1">
                <a:spLocks noChangeArrowheads="1"/>
              </p:cNvSpPr>
              <p:nvPr/>
            </p:nvSpPr>
            <p:spPr bwMode="auto">
              <a:xfrm>
                <a:off x="433" y="2472"/>
                <a:ext cx="3505" cy="5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интегрированной технологии формирования грузопотоков с формированием сети капиллярных линий</a:t>
                </a:r>
              </a:p>
            </p:txBody>
          </p:sp>
          <p:sp>
            <p:nvSpPr>
              <p:cNvPr id="7191" name="Text Box 15"/>
              <p:cNvSpPr txBox="1">
                <a:spLocks noChangeArrowheads="1"/>
              </p:cNvSpPr>
              <p:nvPr/>
            </p:nvSpPr>
            <p:spPr bwMode="auto">
              <a:xfrm>
                <a:off x="63" y="2558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00013" y="4813300"/>
            <a:ext cx="8907462" cy="882650"/>
            <a:chOff x="63" y="3048"/>
            <a:chExt cx="5611" cy="556"/>
          </a:xfrm>
        </p:grpSpPr>
        <p:sp>
          <p:nvSpPr>
            <p:cNvPr id="7184" name="Text Box 14"/>
            <p:cNvSpPr txBox="1">
              <a:spLocks noChangeArrowheads="1"/>
            </p:cNvSpPr>
            <p:nvPr/>
          </p:nvSpPr>
          <p:spPr bwMode="auto">
            <a:xfrm>
              <a:off x="4064" y="3048"/>
              <a:ext cx="1610" cy="556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Оптимизация инвестиционных затрат и рост эффективности проектов</a:t>
              </a: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63" y="3057"/>
              <a:ext cx="3875" cy="537"/>
              <a:chOff x="63" y="3043"/>
              <a:chExt cx="3875" cy="537"/>
            </a:xfrm>
          </p:grpSpPr>
          <p:sp>
            <p:nvSpPr>
              <p:cNvPr id="7186" name="Text Box 12"/>
              <p:cNvSpPr txBox="1">
                <a:spLocks noChangeArrowheads="1"/>
              </p:cNvSpPr>
              <p:nvPr/>
            </p:nvSpPr>
            <p:spPr bwMode="auto">
              <a:xfrm>
                <a:off x="433" y="3043"/>
                <a:ext cx="3505" cy="5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системы управления инвестиционными ресурсами, основанной на решении стратегических задач и сравнительной эффективности инвестиционных проектов и программ</a:t>
                </a:r>
              </a:p>
            </p:txBody>
          </p:sp>
          <p:sp>
            <p:nvSpPr>
              <p:cNvPr id="7187" name="Text Box 15"/>
              <p:cNvSpPr txBox="1">
                <a:spLocks noChangeArrowheads="1"/>
              </p:cNvSpPr>
              <p:nvPr/>
            </p:nvSpPr>
            <p:spPr bwMode="auto">
              <a:xfrm>
                <a:off x="63" y="3141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00013" y="5775325"/>
            <a:ext cx="8907462" cy="974725"/>
            <a:chOff x="63" y="3638"/>
            <a:chExt cx="5611" cy="614"/>
          </a:xfrm>
        </p:grpSpPr>
        <p:sp>
          <p:nvSpPr>
            <p:cNvPr id="7180" name="Text Box 27"/>
            <p:cNvSpPr txBox="1">
              <a:spLocks noChangeArrowheads="1"/>
            </p:cNvSpPr>
            <p:nvPr/>
          </p:nvSpPr>
          <p:spPr bwMode="auto">
            <a:xfrm>
              <a:off x="4064" y="3670"/>
              <a:ext cx="1610" cy="550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Укрепление позиций на мировом транспортном рынке</a:t>
              </a:r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63" y="3638"/>
              <a:ext cx="3875" cy="614"/>
              <a:chOff x="63" y="3638"/>
              <a:chExt cx="3875" cy="614"/>
            </a:xfrm>
          </p:grpSpPr>
          <p:sp>
            <p:nvSpPr>
              <p:cNvPr id="7182" name="Text Box 25"/>
              <p:cNvSpPr txBox="1">
                <a:spLocks noChangeArrowheads="1"/>
              </p:cNvSpPr>
              <p:nvPr/>
            </p:nvSpPr>
            <p:spPr bwMode="auto">
              <a:xfrm>
                <a:off x="433" y="3638"/>
                <a:ext cx="3505" cy="6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Оценка перспектив международной интеграции российских железных дорог (включая экспорт научно-технологической продукции) и разработка генеральной схемы развития сети железных дорог с шириной колеи 1520 мм</a:t>
                </a:r>
              </a:p>
            </p:txBody>
          </p:sp>
          <p:sp>
            <p:nvSpPr>
              <p:cNvPr id="7183" name="Text Box 15"/>
              <p:cNvSpPr txBox="1">
                <a:spLocks noChangeArrowheads="1"/>
              </p:cNvSpPr>
              <p:nvPr/>
            </p:nvSpPr>
            <p:spPr bwMode="auto">
              <a:xfrm>
                <a:off x="63" y="3775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12</a:t>
                </a:r>
              </a:p>
            </p:txBody>
          </p:sp>
        </p:grpSp>
      </p:grpSp>
      <p:sp>
        <p:nvSpPr>
          <p:cNvPr id="36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171450" y="103188"/>
            <a:ext cx="719455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ПРИОРИТЕТНЫЕ НАПРАВЛЕНИЯ НАУЧНЫХ ИССЛЕДОВАНИЙ В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ОБЛАСТИ СИСТЕМНЫХ СТРАТЕГИЧЕСКИХ ЗАДАЧ (2)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6710363" y="598488"/>
            <a:ext cx="20828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 b="1" u="sng"/>
              <a:t>Целевые задачи</a:t>
            </a:r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127000" y="1892300"/>
            <a:ext cx="539750" cy="7715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525" y="1109663"/>
            <a:ext cx="8882063" cy="1262062"/>
            <a:chOff x="86" y="699"/>
            <a:chExt cx="5595" cy="795"/>
          </a:xfrm>
        </p:grpSpPr>
        <p:sp>
          <p:nvSpPr>
            <p:cNvPr id="8212" name="Text Box 15"/>
            <p:cNvSpPr txBox="1">
              <a:spLocks noChangeArrowheads="1"/>
            </p:cNvSpPr>
            <p:nvPr/>
          </p:nvSpPr>
          <p:spPr bwMode="auto">
            <a:xfrm>
              <a:off x="4071" y="729"/>
              <a:ext cx="1610" cy="735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Повышение уровня безопасности, снижение числа отказов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" y="699"/>
              <a:ext cx="3876" cy="795"/>
              <a:chOff x="86" y="699"/>
              <a:chExt cx="3876" cy="795"/>
            </a:xfrm>
          </p:grpSpPr>
          <p:sp>
            <p:nvSpPr>
              <p:cNvPr id="8214" name="Text Box 13"/>
              <p:cNvSpPr txBox="1">
                <a:spLocks noChangeArrowheads="1"/>
              </p:cNvSpPr>
              <p:nvPr/>
            </p:nvSpPr>
            <p:spPr bwMode="auto">
              <a:xfrm>
                <a:off x="457" y="699"/>
                <a:ext cx="3505" cy="7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системы процессного управления безопасностью железнодорожных перевозок (в том числе на основе автоматизированной системы мониторинга состояния подвижного состава и пути), защиты объектов железнодорожного транспорта на базе оценки стратегических рисков тяжелых катастроф</a:t>
                </a:r>
              </a:p>
            </p:txBody>
          </p:sp>
          <p:sp>
            <p:nvSpPr>
              <p:cNvPr id="8215" name="Text Box 15"/>
              <p:cNvSpPr txBox="1">
                <a:spLocks noChangeArrowheads="1"/>
              </p:cNvSpPr>
              <p:nvPr/>
            </p:nvSpPr>
            <p:spPr bwMode="auto">
              <a:xfrm>
                <a:off x="86" y="926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13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9225" y="2603500"/>
            <a:ext cx="8831263" cy="1114425"/>
            <a:chOff x="94" y="1693"/>
            <a:chExt cx="5563" cy="702"/>
          </a:xfrm>
        </p:grpSpPr>
        <p:sp>
          <p:nvSpPr>
            <p:cNvPr id="8208" name="Text Box 10"/>
            <p:cNvSpPr txBox="1">
              <a:spLocks noChangeArrowheads="1"/>
            </p:cNvSpPr>
            <p:nvPr/>
          </p:nvSpPr>
          <p:spPr bwMode="auto">
            <a:xfrm>
              <a:off x="4047" y="1734"/>
              <a:ext cx="1610" cy="621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Повышение надежности и эффективности транспортной техники, снижение стоимости жизненного цикла, рост доходности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94" y="1693"/>
              <a:ext cx="3868" cy="702"/>
              <a:chOff x="94" y="1693"/>
              <a:chExt cx="3868" cy="702"/>
            </a:xfrm>
          </p:grpSpPr>
          <p:sp>
            <p:nvSpPr>
              <p:cNvPr id="8210" name="Text Box 8"/>
              <p:cNvSpPr txBox="1">
                <a:spLocks noChangeArrowheads="1"/>
              </p:cNvSpPr>
              <p:nvPr/>
            </p:nvSpPr>
            <p:spPr bwMode="auto">
              <a:xfrm>
                <a:off x="457" y="1693"/>
                <a:ext cx="3505" cy="70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Применение материалов с новыми свойствами (в том числе, полученных с использованием нанотехнологий) для подвижного состава и элементов инфраструктуры железнодорожного транспорта, обеспечивающих повышение их безотказности и ресурса</a:t>
                </a:r>
              </a:p>
            </p:txBody>
          </p:sp>
          <p:sp>
            <p:nvSpPr>
              <p:cNvPr id="8211" name="Text Box 15"/>
              <p:cNvSpPr txBox="1">
                <a:spLocks noChangeArrowheads="1"/>
              </p:cNvSpPr>
              <p:nvPr/>
            </p:nvSpPr>
            <p:spPr bwMode="auto">
              <a:xfrm>
                <a:off x="94" y="1874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33350" y="3949700"/>
            <a:ext cx="8866188" cy="985838"/>
            <a:chOff x="84" y="2569"/>
            <a:chExt cx="5585" cy="621"/>
          </a:xfrm>
        </p:grpSpPr>
        <p:sp>
          <p:nvSpPr>
            <p:cNvPr id="8204" name="Text Box 6"/>
            <p:cNvSpPr txBox="1">
              <a:spLocks noChangeArrowheads="1"/>
            </p:cNvSpPr>
            <p:nvPr/>
          </p:nvSpPr>
          <p:spPr bwMode="auto">
            <a:xfrm>
              <a:off x="4059" y="2569"/>
              <a:ext cx="1610" cy="621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Укрепление рыночных позиций, повышение объемов перевозок и доходов на основе нового уровня качества</a:t>
              </a: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84" y="2592"/>
              <a:ext cx="3878" cy="575"/>
              <a:chOff x="84" y="2595"/>
              <a:chExt cx="3878" cy="575"/>
            </a:xfrm>
          </p:grpSpPr>
          <p:sp>
            <p:nvSpPr>
              <p:cNvPr id="8206" name="Text Box 4"/>
              <p:cNvSpPr txBox="1">
                <a:spLocks noChangeArrowheads="1"/>
              </p:cNvSpPr>
              <p:nvPr/>
            </p:nvSpPr>
            <p:spPr bwMode="auto">
              <a:xfrm>
                <a:off x="457" y="2595"/>
                <a:ext cx="3505" cy="5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перспективных видов транспорта и транспортных продуктов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84" y="2712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46050" y="5168900"/>
            <a:ext cx="8848725" cy="1270000"/>
            <a:chOff x="92" y="3256"/>
            <a:chExt cx="5574" cy="800"/>
          </a:xfrm>
        </p:grpSpPr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4056" y="3256"/>
              <a:ext cx="1610" cy="800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Достижение синергетического эффекта для железнодорожной отрасли от взаимодействия политических, макроэкономических и технических факторов</a:t>
              </a: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92" y="3369"/>
              <a:ext cx="3870" cy="575"/>
              <a:chOff x="92" y="3370"/>
              <a:chExt cx="3870" cy="575"/>
            </a:xfrm>
          </p:grpSpPr>
          <p:sp>
            <p:nvSpPr>
              <p:cNvPr id="8202" name="Text Box 4"/>
              <p:cNvSpPr txBox="1">
                <a:spLocks noChangeArrowheads="1"/>
              </p:cNvSpPr>
              <p:nvPr/>
            </p:nvSpPr>
            <p:spPr bwMode="auto">
              <a:xfrm>
                <a:off x="457" y="3370"/>
                <a:ext cx="3505" cy="5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Средовые направления обеспечения деятельности железнодорожного транспорта в сфере гуманитарного научного знания</a:t>
                </a:r>
              </a:p>
            </p:txBody>
          </p:sp>
          <p:sp>
            <p:nvSpPr>
              <p:cNvPr id="8203" name="Text Box 15"/>
              <p:cNvSpPr txBox="1">
                <a:spLocks noChangeArrowheads="1"/>
              </p:cNvSpPr>
              <p:nvPr/>
            </p:nvSpPr>
            <p:spPr bwMode="auto">
              <a:xfrm>
                <a:off x="92" y="3487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16</a:t>
                </a:r>
              </a:p>
            </p:txBody>
          </p:sp>
        </p:grpSp>
      </p:grpSp>
      <p:sp>
        <p:nvSpPr>
          <p:cNvPr id="24" name="Номер слайда 16"/>
          <p:cNvSpPr txBox="1">
            <a:spLocks noGrp="1"/>
          </p:cNvSpPr>
          <p:nvPr/>
        </p:nvSpPr>
        <p:spPr bwMode="auto">
          <a:xfrm>
            <a:off x="8692587" y="6524625"/>
            <a:ext cx="451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171450" y="103188"/>
            <a:ext cx="719455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ПРИОРИТЕТНЫЕ НАПРАВЛЕНИЯ НАУЧНЫХ ИССЛЕДОВАНИЙ В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ОБЛАСТИ СИСТЕМНЫХ СТРАТЕГИЧЕСКИХ ЗАДАЧ (3)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944" name="Group 16"/>
          <p:cNvGrpSpPr>
            <a:grpSpLocks/>
          </p:cNvGrpSpPr>
          <p:nvPr/>
        </p:nvGrpSpPr>
        <p:grpSpPr bwMode="auto">
          <a:xfrm>
            <a:off x="428625" y="798513"/>
            <a:ext cx="8328025" cy="1966912"/>
            <a:chOff x="270" y="439"/>
            <a:chExt cx="5246" cy="12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8930" name="AutoShape 2"/>
            <p:cNvSpPr>
              <a:spLocks noChangeArrowheads="1"/>
            </p:cNvSpPr>
            <p:nvPr/>
          </p:nvSpPr>
          <p:spPr bwMode="auto">
            <a:xfrm rot="5400000">
              <a:off x="939" y="-230"/>
              <a:ext cx="1238" cy="2575"/>
            </a:xfrm>
            <a:prstGeom prst="chevron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6ECEE"/>
                </a:gs>
              </a:gsLst>
              <a:lin ang="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8931" name="Rectangle 3"/>
            <p:cNvSpPr>
              <a:spLocks noChangeArrowheads="1"/>
            </p:cNvSpPr>
            <p:nvPr/>
          </p:nvSpPr>
          <p:spPr bwMode="auto">
            <a:xfrm>
              <a:off x="306" y="650"/>
              <a:ext cx="2502" cy="8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1030288">
                <a:buFontTx/>
                <a:buNone/>
              </a:pPr>
              <a:r>
                <a:rPr lang="ru-RU" b="1"/>
                <a:t>Сокращение инновационного разрыва между ОАО «РЖД» и передовыми железнодорожными системами</a:t>
              </a:r>
            </a:p>
          </p:txBody>
        </p:sp>
        <p:sp>
          <p:nvSpPr>
            <p:cNvPr id="508932" name="AutoShape 4"/>
            <p:cNvSpPr>
              <a:spLocks noChangeArrowheads="1"/>
            </p:cNvSpPr>
            <p:nvPr/>
          </p:nvSpPr>
          <p:spPr bwMode="auto">
            <a:xfrm rot="5400000">
              <a:off x="3600" y="-229"/>
              <a:ext cx="1238" cy="2575"/>
            </a:xfrm>
            <a:prstGeom prst="chevron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6ECEE"/>
                </a:gs>
              </a:gsLst>
              <a:lin ang="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8933" name="Rectangle 5"/>
            <p:cNvSpPr>
              <a:spLocks noChangeArrowheads="1"/>
            </p:cNvSpPr>
            <p:nvPr/>
          </p:nvSpPr>
          <p:spPr bwMode="auto">
            <a:xfrm>
              <a:off x="2927" y="721"/>
              <a:ext cx="2589" cy="86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1030288">
                <a:lnSpc>
                  <a:spcPct val="90000"/>
                </a:lnSpc>
                <a:buFontTx/>
                <a:buNone/>
              </a:pPr>
              <a:r>
                <a:rPr lang="ru-RU" b="1"/>
                <a:t>Переход к управлению наукой</a:t>
              </a:r>
            </a:p>
            <a:p>
              <a:pPr defTabSz="1030288">
                <a:lnSpc>
                  <a:spcPct val="90000"/>
                </a:lnSpc>
                <a:buFontTx/>
                <a:buNone/>
              </a:pPr>
              <a:r>
                <a:rPr lang="ru-RU" b="1"/>
                <a:t> как бизнес-процессом,</a:t>
              </a:r>
            </a:p>
            <a:p>
              <a:pPr defTabSz="1030288">
                <a:lnSpc>
                  <a:spcPct val="90000"/>
                </a:lnSpc>
                <a:buFontTx/>
                <a:buNone/>
              </a:pPr>
              <a:r>
                <a:rPr lang="ru-RU" b="1"/>
                <a:t>формирование (восстановление) научных школ, исследовательской и экспериментальной базы  с ассимиляцией и прямым импортом зарубежных технологий</a:t>
              </a:r>
            </a:p>
          </p:txBody>
        </p:sp>
      </p:grpSp>
      <p:sp>
        <p:nvSpPr>
          <p:cNvPr id="508934" name="AutoShape 6"/>
          <p:cNvSpPr>
            <a:spLocks noChangeArrowheads="1"/>
          </p:cNvSpPr>
          <p:nvPr/>
        </p:nvSpPr>
        <p:spPr bwMode="auto">
          <a:xfrm>
            <a:off x="306388" y="2873375"/>
            <a:ext cx="8586787" cy="1874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AFA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030288">
              <a:buFontTx/>
              <a:buNone/>
            </a:pP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347663" y="2825750"/>
            <a:ext cx="8489950" cy="196532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1030288">
              <a:lnSpc>
                <a:spcPct val="90000"/>
              </a:lnSpc>
              <a:buFontTx/>
              <a:buNone/>
            </a:pPr>
            <a:r>
              <a:rPr lang="ru-RU" sz="1600" b="1" dirty="0">
                <a:solidFill>
                  <a:schemeClr val="tx2"/>
                </a:solidFill>
              </a:rPr>
              <a:t>Формирование</a:t>
            </a:r>
            <a:endParaRPr lang="ru-RU" b="1" dirty="0">
              <a:solidFill>
                <a:schemeClr val="tx2"/>
              </a:solidFill>
            </a:endParaRPr>
          </a:p>
          <a:p>
            <a:pPr defTabSz="1030288">
              <a:lnSpc>
                <a:spcPct val="90000"/>
              </a:lnSpc>
              <a:buFontTx/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Объединенного </a:t>
            </a:r>
            <a:r>
              <a:rPr lang="ru-RU" sz="1600" b="1" dirty="0">
                <a:solidFill>
                  <a:schemeClr val="tx2"/>
                </a:solidFill>
              </a:rPr>
              <a:t>ученого совета и развитие ОАО «ВНИИЖТ» –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</a:p>
          <a:p>
            <a:pPr defTabSz="1030288">
              <a:lnSpc>
                <a:spcPct val="90000"/>
              </a:lnSpc>
              <a:buFontTx/>
              <a:buNone/>
            </a:pPr>
            <a:endParaRPr lang="ru-RU" sz="1500" b="1" dirty="0">
              <a:solidFill>
                <a:schemeClr val="tx2"/>
              </a:solidFill>
            </a:endParaRPr>
          </a:p>
          <a:p>
            <a:pPr defTabSz="1030288">
              <a:lnSpc>
                <a:spcPct val="90000"/>
              </a:lnSpc>
              <a:buFontTx/>
              <a:buNone/>
            </a:pPr>
            <a:r>
              <a:rPr lang="ru-RU" sz="1500" b="1" dirty="0">
                <a:solidFill>
                  <a:schemeClr val="tx2"/>
                </a:solidFill>
              </a:rPr>
              <a:t>инновационная основа роста эффективности транспортного процесса и прорывных научно-технических решений в области развития и эксплуатации железнодорожного транспорта </a:t>
            </a:r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95250" y="74613"/>
            <a:ext cx="7416800" cy="5492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buFontTx/>
              <a:buNone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СОВЕРШЕНСТВОВАНИЮ СИСТЕМЫ ОРГАНИЗАЦИИ НАУЧНОЙ ДЕЯТЕЛЬНОСТИ  В ХОЛДИНГЕ «РЖД»</a:t>
            </a:r>
          </a:p>
        </p:txBody>
      </p:sp>
      <p:sp>
        <p:nvSpPr>
          <p:cNvPr id="508937" name="AutoShape 9"/>
          <p:cNvSpPr>
            <a:spLocks noChangeArrowheads="1"/>
          </p:cNvSpPr>
          <p:nvPr/>
        </p:nvSpPr>
        <p:spPr bwMode="auto">
          <a:xfrm rot="16200000">
            <a:off x="3695700" y="4373563"/>
            <a:ext cx="1765300" cy="2698750"/>
          </a:xfrm>
          <a:prstGeom prst="chevron">
            <a:avLst>
              <a:gd name="adj" fmla="val 15477"/>
            </a:avLst>
          </a:prstGeom>
          <a:gradFill rotWithShape="1">
            <a:gsLst>
              <a:gs pos="0">
                <a:srgbClr val="FFFFFF"/>
              </a:gs>
              <a:gs pos="100000">
                <a:srgbClr val="D6ECEE"/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08938" name="Rectangle 10"/>
          <p:cNvSpPr>
            <a:spLocks noChangeArrowheads="1"/>
          </p:cNvSpPr>
          <p:nvPr/>
        </p:nvSpPr>
        <p:spPr bwMode="auto">
          <a:xfrm>
            <a:off x="3281363" y="5094288"/>
            <a:ext cx="2713037" cy="11699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1030288">
              <a:buFontTx/>
              <a:buNone/>
            </a:pPr>
            <a:r>
              <a:rPr lang="ru-RU" b="1"/>
              <a:t>Повышение  уровня научного сопровождения комплексных стратегических решений</a:t>
            </a:r>
          </a:p>
        </p:txBody>
      </p:sp>
      <p:sp>
        <p:nvSpPr>
          <p:cNvPr id="508939" name="AutoShape 11"/>
          <p:cNvSpPr>
            <a:spLocks noChangeArrowheads="1"/>
          </p:cNvSpPr>
          <p:nvPr/>
        </p:nvSpPr>
        <p:spPr bwMode="auto">
          <a:xfrm rot="16200000">
            <a:off x="6592888" y="4373563"/>
            <a:ext cx="1765300" cy="2698750"/>
          </a:xfrm>
          <a:prstGeom prst="chevron">
            <a:avLst>
              <a:gd name="adj" fmla="val 15477"/>
            </a:avLst>
          </a:prstGeom>
          <a:gradFill rotWithShape="1">
            <a:gsLst>
              <a:gs pos="0">
                <a:srgbClr val="FFFFFF"/>
              </a:gs>
              <a:gs pos="100000">
                <a:srgbClr val="D6ECEE"/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08940" name="Rectangle 12"/>
          <p:cNvSpPr>
            <a:spLocks noChangeArrowheads="1"/>
          </p:cNvSpPr>
          <p:nvPr/>
        </p:nvSpPr>
        <p:spPr bwMode="auto">
          <a:xfrm>
            <a:off x="6157913" y="5094288"/>
            <a:ext cx="2713037" cy="11699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1030288">
              <a:buFontTx/>
              <a:buNone/>
            </a:pPr>
            <a:r>
              <a:rPr lang="ru-RU" b="1"/>
              <a:t>Организация процесса стратегического научного планирования с реальными научными продуктами на выходе</a:t>
            </a:r>
          </a:p>
        </p:txBody>
      </p:sp>
      <p:sp>
        <p:nvSpPr>
          <p:cNvPr id="508941" name="AutoShape 13"/>
          <p:cNvSpPr>
            <a:spLocks noChangeArrowheads="1"/>
          </p:cNvSpPr>
          <p:nvPr/>
        </p:nvSpPr>
        <p:spPr bwMode="auto">
          <a:xfrm rot="16200000">
            <a:off x="800100" y="4373563"/>
            <a:ext cx="1765300" cy="2698750"/>
          </a:xfrm>
          <a:prstGeom prst="chevron">
            <a:avLst>
              <a:gd name="adj" fmla="val 15477"/>
            </a:avLst>
          </a:prstGeom>
          <a:gradFill rotWithShape="1">
            <a:gsLst>
              <a:gs pos="0">
                <a:srgbClr val="FFFFFF"/>
              </a:gs>
              <a:gs pos="100000">
                <a:srgbClr val="D6ECEE"/>
              </a:gs>
            </a:gsLst>
            <a:lin ang="0" scaled="1"/>
          </a:gra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339725" y="5094288"/>
            <a:ext cx="2713038" cy="11699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1030288">
              <a:buFontTx/>
              <a:buNone/>
            </a:pPr>
            <a:endParaRPr lang="ru-RU" b="1"/>
          </a:p>
          <a:p>
            <a:pPr defTabSz="1030288">
              <a:buFontTx/>
              <a:buNone/>
            </a:pPr>
            <a:r>
              <a:rPr lang="ru-RU" b="1"/>
              <a:t>Обеспечение лидирующей роли науки в опережающем технологическом развитии железнодорожной отрасли</a:t>
            </a:r>
          </a:p>
        </p:txBody>
      </p:sp>
      <p:sp>
        <p:nvSpPr>
          <p:cNvPr id="508945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endParaRPr 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107950" y="758825"/>
          <a:ext cx="8893175" cy="5826125"/>
        </p:xfrm>
        <a:graphic>
          <a:graphicData uri="http://schemas.openxmlformats.org/presentationml/2006/ole">
            <p:oleObj spid="_x0000_s570372" name="Слайд" r:id="rId3" imgW="4502052" imgH="3377270" progId="PowerPoint.Slide.8">
              <p:embed/>
            </p:oleObj>
          </a:graphicData>
        </a:graphic>
      </p:graphicFrame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95250" y="146050"/>
            <a:ext cx="6626225" cy="5492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buFontTx/>
              <a:buNone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НЕОБХОДИМОСТЬ ВЫБОРА</a:t>
            </a:r>
            <a:b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СТРАТЕГИИ «ПРОРЫВА» В РАЗВИТИИ</a:t>
            </a:r>
          </a:p>
        </p:txBody>
      </p:sp>
      <p:sp>
        <p:nvSpPr>
          <p:cNvPr id="570374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03188"/>
            <a:ext cx="7194550" cy="574675"/>
          </a:xfrm>
          <a:solidFill>
            <a:schemeClr val="bg1"/>
          </a:solidFill>
        </p:spPr>
        <p:txBody>
          <a:bodyPr lIns="0" rIns="0">
            <a:noAutofit/>
          </a:bodyPr>
          <a:lstStyle/>
          <a:p>
            <a:pPr algn="l" eaLnBrk="1" hangingPunct="1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ИННОВАЦИОННОГО МЕНЕДЖМЕНТА </a:t>
            </a:r>
            <a:b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ХОЛДИНГЕ «РЖД»</a:t>
            </a:r>
          </a:p>
        </p:txBody>
      </p:sp>
      <p:graphicFrame>
        <p:nvGraphicFramePr>
          <p:cNvPr id="566275" name="Object 463"/>
          <p:cNvGraphicFramePr>
            <a:graphicFrameLocks noChangeAspect="1"/>
          </p:cNvGraphicFramePr>
          <p:nvPr/>
        </p:nvGraphicFramePr>
        <p:xfrm>
          <a:off x="0" y="1152525"/>
          <a:ext cx="9144000" cy="5057775"/>
        </p:xfrm>
        <a:graphic>
          <a:graphicData uri="http://schemas.openxmlformats.org/presentationml/2006/ole">
            <p:oleObj spid="_x0000_s566275" name="Visio" r:id="rId4" imgW="14842951" imgH="8458614" progId="">
              <p:embed/>
            </p:oleObj>
          </a:graphicData>
        </a:graphic>
      </p:graphicFrame>
      <p:sp>
        <p:nvSpPr>
          <p:cNvPr id="566276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194" y="5371520"/>
            <a:ext cx="8820000" cy="956287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Развитие кадрового потенциала - </a:t>
            </a:r>
            <a:r>
              <a:rPr lang="ru-RU" kern="1200" baseline="0" dirty="0" smtClean="0"/>
              <a:t>содействие инновационной направленности системы подготовки и переподготовки кадров для транспорта, включая научные, технологические и управленческие кадры.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i="0" kern="1200" baseline="0" dirty="0"/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196194" y="4261758"/>
            <a:ext cx="8820000" cy="923202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Оценка и научное сопровождение проектов - </a:t>
            </a:r>
            <a:r>
              <a:rPr lang="ru-RU" kern="1200" baseline="0" dirty="0" smtClean="0"/>
              <a:t>экспертиза, сопровождение реализации проектов и программ, соответствующих стратегическим целям развития транспорта.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i="0" kern="1200" baseline="0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96194" y="3297161"/>
            <a:ext cx="8820000" cy="778038"/>
          </a:xfrm>
          <a:prstGeom prst="rect">
            <a:avLst/>
          </a:prstGeom>
          <a:solidFill>
            <a:srgbClr val="DCDCF4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>
                <a:solidFill>
                  <a:schemeClr val="accent4"/>
                </a:solidFill>
              </a:rPr>
              <a:t>Генерация знаний - </a:t>
            </a:r>
            <a:r>
              <a:rPr lang="ru-RU" kern="1200" baseline="0" dirty="0" smtClean="0">
                <a:solidFill>
                  <a:schemeClr val="accent4"/>
                </a:solidFill>
              </a:rPr>
              <a:t>формирование условий для генерации и консолидации научных знаний в сфере транспорта, информационное обеспечение инновационных процессов на транспорте.</a:t>
            </a:r>
            <a:endParaRPr lang="ru-RU" b="1" i="0" kern="1200" baseline="0" dirty="0">
              <a:solidFill>
                <a:schemeClr val="accent4"/>
              </a:solidFill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196194" y="2155318"/>
            <a:ext cx="8820000" cy="955284"/>
          </a:xfrm>
          <a:prstGeom prst="rect">
            <a:avLst/>
          </a:prstGeom>
          <a:solidFill>
            <a:srgbClr val="DCDCF4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>
                <a:solidFill>
                  <a:schemeClr val="accent4"/>
                </a:solidFill>
              </a:rPr>
              <a:t>Формирование линейки научных, прикладных, инженерных и консультационных продуктов </a:t>
            </a:r>
            <a:r>
              <a:rPr lang="ru-RU" kern="1200" baseline="0" dirty="0" smtClean="0">
                <a:solidFill>
                  <a:schemeClr val="accent4"/>
                </a:solidFill>
              </a:rPr>
              <a:t>для эффективного использования как внутри самого холдинга «РЖД», так и для вывода на рынок, в том числе - международный.</a:t>
            </a:r>
            <a:endParaRPr lang="ru-RU" b="1" i="0" kern="1200" baseline="0" dirty="0">
              <a:solidFill>
                <a:schemeClr val="accent4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196194" y="844535"/>
            <a:ext cx="8820000" cy="1124224"/>
          </a:xfrm>
          <a:prstGeom prst="rect">
            <a:avLst/>
          </a:prstGeom>
          <a:solidFill>
            <a:srgbClr val="DCDCF4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>
                <a:solidFill>
                  <a:schemeClr val="accent4"/>
                </a:solidFill>
              </a:rPr>
              <a:t>Научное обоснование стратегических приоритетов - </a:t>
            </a:r>
            <a:r>
              <a:rPr lang="ru-RU" kern="1200" baseline="0" dirty="0" smtClean="0">
                <a:solidFill>
                  <a:schemeClr val="accent4"/>
                </a:solidFill>
              </a:rPr>
              <a:t>формирование (с учетом прогнозов мирового научно-технического развития) научно и экономически обоснованных стратегических целей и наиболее перспективных прорывных направлений развития железнодорожного транспорта и способов их достижения.</a:t>
            </a:r>
            <a:endParaRPr lang="ru-RU" b="1" i="0" kern="1200" baseline="0" dirty="0">
              <a:solidFill>
                <a:schemeClr val="accent4"/>
              </a:solidFill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214125" y="-196785"/>
            <a:ext cx="7483034" cy="1107996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ОСНОВНЫЕ НАПРАВЛЕНИЯ ДЕЯТЕЛЬНОСТИ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ОБЪЕДИНЕННОГО УЧЕНОГО СОВЕТА  ОАО «РЖД» (1)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7300" y="6465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85" y="4909674"/>
            <a:ext cx="8820000" cy="1519118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R="0" lvl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tabLst/>
              <a:defRPr/>
            </a:pPr>
            <a:r>
              <a:rPr lang="ru-RU" b="1" i="0" kern="1200" baseline="0" dirty="0" smtClean="0"/>
              <a:t>Содействие повышению эффективности научных исследований на железнодорожном транспорте - </a:t>
            </a:r>
            <a:r>
              <a:rPr lang="ru-RU" kern="1200" baseline="0" dirty="0" smtClean="0"/>
              <a:t>создание механизма эффективного обмена информацией, обеспечивающего постоянное взаимодействие производственного блока отрасли, научно-исследовательских организаций, отраслевых ВУЗов при сопровождении и реализации инновационных проектов. Должен быть сформирован механизм «инновационного лифта», предусматривающий последовательную передачу проекта на сопровождение профильным научно-исследовательским институтам, исключающий дублирующее финансирование на различных стадиях реализации.</a:t>
            </a:r>
            <a:endParaRPr lang="ru-RU" b="1" i="0" kern="1200" baseline="0" dirty="0"/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52385" y="3831494"/>
            <a:ext cx="8820000" cy="951232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Популяризация и общественные коммуникации в сфере науки - </a:t>
            </a:r>
            <a:r>
              <a:rPr lang="ru-RU" kern="1200" baseline="0" dirty="0" smtClean="0"/>
              <a:t>повышение общественной информированности о деятельности и развитии российского транспорта, способствующее повышению его инвестиционной привлекательности и позитивного имиджа российской транспортной науки.</a:t>
            </a:r>
            <a:endParaRPr lang="ru-RU" b="1" i="0" kern="1200" baseline="0" dirty="0"/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52385" y="3028999"/>
            <a:ext cx="8820000" cy="675547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Развитие международной научной площадки (в т.ч. в рамках </a:t>
            </a:r>
            <a:r>
              <a:rPr lang="ru-RU" b="1" i="0" kern="1200" baseline="0" dirty="0" err="1" smtClean="0"/>
              <a:t>бизнес-форума</a:t>
            </a:r>
            <a:r>
              <a:rPr lang="ru-RU" b="1" i="0" kern="1200" baseline="0" dirty="0" smtClean="0"/>
              <a:t> «Стратегическое партнёрство 1520») -</a:t>
            </a:r>
            <a:r>
              <a:rPr lang="ru-RU" kern="1200" baseline="0" dirty="0" smtClean="0"/>
              <a:t> для обсуждения проблем и перспектив развития транспорта.</a:t>
            </a:r>
            <a:endParaRPr lang="ru-RU" b="1" i="0" kern="1200" baseline="0" dirty="0"/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52385" y="2235666"/>
            <a:ext cx="8820000" cy="666385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Международное научное сотрудничество - </a:t>
            </a:r>
            <a:r>
              <a:rPr lang="ru-RU" kern="1200" baseline="0" dirty="0" smtClean="0"/>
              <a:t>развитие международного взаимодействия в сфере транспортной науки, техники, экономики и менеджмента, продвижение инновационных российских разработок на международные рынки.</a:t>
            </a:r>
            <a:endParaRPr lang="ru-RU" b="1" i="0" kern="1200" baseline="0" dirty="0"/>
          </a:p>
        </p:txBody>
      </p:sp>
      <p:sp>
        <p:nvSpPr>
          <p:cNvPr id="17" name="Скругленный прямоугольник 8"/>
          <p:cNvSpPr/>
          <p:nvPr/>
        </p:nvSpPr>
        <p:spPr>
          <a:xfrm>
            <a:off x="152385" y="734419"/>
            <a:ext cx="8820000" cy="1374299"/>
          </a:xfrm>
          <a:prstGeom prst="rect">
            <a:avLst/>
          </a:prstGeom>
          <a:solidFill>
            <a:srgbClr val="DCDC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kern="1200" baseline="0" dirty="0" smtClean="0"/>
              <a:t>Содействие развитию рыночных условий и отношений - </a:t>
            </a:r>
            <a:r>
              <a:rPr lang="ru-RU" kern="1200" baseline="0" dirty="0" smtClean="0"/>
              <a:t>участие в разработках по развитию транспортного рынка и повышению глобальной конкурентоспособности российской транспортной системы, в т.ч. на основе формирования инновационных транспортных продуктов и технологий, а также обеспечения непрерывности цикла реализации инновационных проектов - от научно-исследовательских работ до вывода высокотехнологичной продукции на рынок.</a:t>
            </a:r>
            <a:endParaRPr lang="ru-RU" b="1" i="0" kern="1200" baseline="0" dirty="0"/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>
            <a:off x="214125" y="-196785"/>
            <a:ext cx="7483034" cy="1107996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ОСНОВНЫЕ НАПРАВЛЕНИЯ ДЕЯТЕЛЬНОСТИ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ОБЪЕДИНЕННОГО УЧЕНОГО СОВЕТА  ОАО «РЖД» (2)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30200" y="1271588"/>
            <a:ext cx="8612188" cy="1012825"/>
            <a:chOff x="208" y="729"/>
            <a:chExt cx="5425" cy="638"/>
          </a:xfrm>
        </p:grpSpPr>
        <p:sp>
          <p:nvSpPr>
            <p:cNvPr id="538629" name="Rectangle 5"/>
            <p:cNvSpPr>
              <a:spLocks noChangeArrowheads="1"/>
            </p:cNvSpPr>
            <p:nvPr/>
          </p:nvSpPr>
          <p:spPr bwMode="auto">
            <a:xfrm>
              <a:off x="732" y="729"/>
              <a:ext cx="4901" cy="6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000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000"/>
                    <a:invGamma/>
                  </a:scheme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rIns="72000" anchor="ctr"/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ru-RU" sz="1600" b="1" dirty="0"/>
                <a:t>Обеспечение направленности научных исследований, создания новой техники и технологий на повышение эффективности работы железнодорожного транспорта</a:t>
              </a:r>
            </a:p>
          </p:txBody>
        </p:sp>
        <p:sp>
          <p:nvSpPr>
            <p:cNvPr id="4106" name="AutoShape 15"/>
            <p:cNvSpPr>
              <a:spLocks noChangeArrowheads="1"/>
            </p:cNvSpPr>
            <p:nvPr/>
          </p:nvSpPr>
          <p:spPr bwMode="auto">
            <a:xfrm rot="10800000">
              <a:off x="208" y="745"/>
              <a:ext cx="421" cy="622"/>
            </a:xfrm>
            <a:prstGeom prst="leftArrow">
              <a:avLst>
                <a:gd name="adj1" fmla="val 34759"/>
                <a:gd name="adj2" fmla="val 30403"/>
              </a:avLst>
            </a:prstGeom>
            <a:gradFill rotWithShape="1">
              <a:gsLst>
                <a:gs pos="0">
                  <a:srgbClr val="150000"/>
                </a:gs>
                <a:gs pos="50000">
                  <a:srgbClr val="800000"/>
                </a:gs>
                <a:gs pos="100000">
                  <a:srgbClr val="15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0200" y="2401888"/>
            <a:ext cx="8613775" cy="1171575"/>
            <a:chOff x="208" y="1477"/>
            <a:chExt cx="5426" cy="738"/>
          </a:xfrm>
        </p:grpSpPr>
        <p:sp>
          <p:nvSpPr>
            <p:cNvPr id="538635" name="Rectangle 11"/>
            <p:cNvSpPr>
              <a:spLocks noChangeArrowheads="1"/>
            </p:cNvSpPr>
            <p:nvPr/>
          </p:nvSpPr>
          <p:spPr bwMode="auto">
            <a:xfrm>
              <a:off x="732" y="1477"/>
              <a:ext cx="4902" cy="73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000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000"/>
                    <a:invGamma/>
                  </a:scheme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rIns="72000" anchor="ctr"/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ru-RU" sz="1600" b="1" dirty="0"/>
                <a:t>Эффективная научная интеграция, для чего необходимо обеспечить заимствование лучших научных разработок с последующей адаптацией и выполнение «прорывных» научных исследований, в т.ч. для вывода их результатов на рынок</a:t>
              </a:r>
            </a:p>
          </p:txBody>
        </p:sp>
        <p:sp>
          <p:nvSpPr>
            <p:cNvPr id="4104" name="AutoShape 15"/>
            <p:cNvSpPr>
              <a:spLocks noChangeArrowheads="1"/>
            </p:cNvSpPr>
            <p:nvPr/>
          </p:nvSpPr>
          <p:spPr bwMode="auto">
            <a:xfrm rot="10800000">
              <a:off x="208" y="1530"/>
              <a:ext cx="421" cy="622"/>
            </a:xfrm>
            <a:prstGeom prst="leftArrow">
              <a:avLst>
                <a:gd name="adj1" fmla="val 34759"/>
                <a:gd name="adj2" fmla="val 30403"/>
              </a:avLst>
            </a:prstGeom>
            <a:gradFill rotWithShape="1">
              <a:gsLst>
                <a:gs pos="0">
                  <a:srgbClr val="150000"/>
                </a:gs>
                <a:gs pos="50000">
                  <a:srgbClr val="800000"/>
                </a:gs>
                <a:gs pos="100000">
                  <a:srgbClr val="15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8613" y="3706813"/>
            <a:ext cx="8610600" cy="2778125"/>
            <a:chOff x="207" y="2479"/>
            <a:chExt cx="5424" cy="1750"/>
          </a:xfrm>
        </p:grpSpPr>
        <p:sp>
          <p:nvSpPr>
            <p:cNvPr id="538645" name="Rectangle 21"/>
            <p:cNvSpPr>
              <a:spLocks noChangeArrowheads="1"/>
            </p:cNvSpPr>
            <p:nvPr/>
          </p:nvSpPr>
          <p:spPr bwMode="auto">
            <a:xfrm>
              <a:off x="730" y="2479"/>
              <a:ext cx="4901" cy="1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000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000"/>
                    <a:invGamma/>
                  </a:scheme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rIns="72000" anchor="ctr"/>
            <a:lstStyle/>
            <a:p>
              <a:pPr algn="just">
                <a:buFont typeface="Symbol" pitchFamily="18" charset="2"/>
                <a:buNone/>
                <a:tabLst>
                  <a:tab pos="457200" algn="l"/>
                </a:tabLst>
                <a:defRPr/>
              </a:pPr>
              <a:r>
                <a:rPr lang="ru-RU" sz="1600" b="1" dirty="0"/>
                <a:t>Целевая (проектная ) организация научных исследований исходя из следующих принципов:</a:t>
              </a:r>
            </a:p>
            <a:p>
              <a:pPr algn="just">
                <a:buFont typeface="Symbol" pitchFamily="18" charset="2"/>
                <a:buNone/>
                <a:tabLst>
                  <a:tab pos="457200" algn="l"/>
                </a:tabLst>
                <a:defRPr/>
              </a:pPr>
              <a:endParaRPr lang="ru-RU" sz="1600" b="1" dirty="0">
                <a:latin typeface="Times New Roman" pitchFamily="18" charset="0"/>
              </a:endParaRPr>
            </a:p>
            <a:p>
              <a:pPr algn="just">
                <a:tabLst>
                  <a:tab pos="457200" algn="l"/>
                </a:tabLst>
                <a:defRPr/>
              </a:pPr>
              <a:r>
                <a:rPr lang="ru-RU" sz="1600" b="1" dirty="0" smtClean="0"/>
                <a:t>- </a:t>
              </a:r>
              <a:r>
                <a:rPr lang="ru-RU" sz="1600" b="1" dirty="0"/>
                <a:t>сочетание фундаментальных и прикладных научных </a:t>
              </a:r>
              <a:r>
                <a:rPr lang="ru-RU" sz="1600" b="1" dirty="0" smtClean="0"/>
                <a:t>исследований; </a:t>
              </a:r>
              <a:endParaRPr lang="ru-RU" sz="1600" b="1" dirty="0"/>
            </a:p>
            <a:p>
              <a:pPr algn="just">
                <a:buFont typeface="Symbol" pitchFamily="18" charset="2"/>
                <a:buNone/>
                <a:tabLst>
                  <a:tab pos="457200" algn="l"/>
                </a:tabLst>
                <a:defRPr/>
              </a:pPr>
              <a:r>
                <a:rPr lang="ru-RU" sz="1600" b="1" dirty="0"/>
                <a:t>-</a:t>
              </a:r>
              <a:r>
                <a:rPr lang="ru-RU" sz="1600" dirty="0"/>
                <a:t> </a:t>
              </a:r>
              <a:r>
                <a:rPr lang="ru-RU" sz="1600" b="1" dirty="0"/>
                <a:t>нисходящий и непрерывный процесс исследований; </a:t>
              </a:r>
            </a:p>
            <a:p>
              <a:pPr algn="just">
                <a:tabLst>
                  <a:tab pos="457200" algn="l"/>
                </a:tabLst>
                <a:defRPr/>
              </a:pPr>
              <a:r>
                <a:rPr lang="ru-RU" sz="1600" b="1" dirty="0"/>
                <a:t>- построение трехуровневой системы проработки научных задач:</a:t>
              </a:r>
            </a:p>
            <a:p>
              <a:pPr algn="just">
                <a:tabLst>
                  <a:tab pos="457200" algn="l"/>
                </a:tabLst>
                <a:defRPr/>
              </a:pPr>
              <a:endParaRPr lang="ru-RU" sz="1600" b="1" dirty="0">
                <a:latin typeface="Times New Roman" pitchFamily="18" charset="0"/>
              </a:endParaRPr>
            </a:p>
            <a:p>
              <a:pPr algn="just">
                <a:buFont typeface="Symbol" pitchFamily="18" charset="2"/>
                <a:buChar char="·"/>
                <a:tabLst>
                  <a:tab pos="457200" algn="l"/>
                </a:tabLst>
                <a:defRPr/>
              </a:pPr>
              <a:r>
                <a:rPr lang="ru-RU" sz="1600" b="1" dirty="0"/>
                <a:t>  аналитическая часть (направления прорывов, «куда идти»);</a:t>
              </a:r>
            </a:p>
            <a:p>
              <a:pPr algn="just">
                <a:buFont typeface="Symbol" pitchFamily="18" charset="2"/>
                <a:buChar char="·"/>
                <a:tabLst>
                  <a:tab pos="457200" algn="l"/>
                </a:tabLst>
                <a:defRPr/>
              </a:pPr>
              <a:r>
                <a:rPr lang="ru-RU" sz="1600" b="1" dirty="0"/>
                <a:t>  проектная часть («что сделать»);</a:t>
              </a:r>
            </a:p>
            <a:p>
              <a:pPr algn="just">
                <a:buFont typeface="Symbol" pitchFamily="18" charset="2"/>
                <a:buChar char="·"/>
                <a:tabLst>
                  <a:tab pos="457200" algn="l"/>
                </a:tabLst>
                <a:defRPr/>
              </a:pPr>
              <a:r>
                <a:rPr lang="ru-RU" sz="1600" b="1" dirty="0"/>
                <a:t>  конструкторская часть («как сделать»)</a:t>
              </a:r>
            </a:p>
          </p:txBody>
        </p:sp>
        <p:sp>
          <p:nvSpPr>
            <p:cNvPr id="4102" name="AutoShape 15"/>
            <p:cNvSpPr>
              <a:spLocks noChangeArrowheads="1"/>
            </p:cNvSpPr>
            <p:nvPr/>
          </p:nvSpPr>
          <p:spPr bwMode="auto">
            <a:xfrm rot="10800000">
              <a:off x="207" y="3049"/>
              <a:ext cx="421" cy="622"/>
            </a:xfrm>
            <a:prstGeom prst="leftArrow">
              <a:avLst>
                <a:gd name="adj1" fmla="val 34759"/>
                <a:gd name="adj2" fmla="val 30403"/>
              </a:avLst>
            </a:prstGeom>
            <a:gradFill rotWithShape="1">
              <a:gsLst>
                <a:gs pos="0">
                  <a:srgbClr val="150000"/>
                </a:gs>
                <a:gs pos="50000">
                  <a:srgbClr val="800000"/>
                </a:gs>
                <a:gs pos="100000">
                  <a:srgbClr val="15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03188"/>
            <a:ext cx="7409968" cy="574675"/>
          </a:xfrm>
          <a:solidFill>
            <a:schemeClr val="bg1"/>
          </a:solidFill>
        </p:spPr>
        <p:txBody>
          <a:bodyPr lIns="0" rIns="0">
            <a:noAutofit/>
          </a:bodyPr>
          <a:lstStyle/>
          <a:p>
            <a:pPr algn="l" eaLnBrk="1" hangingPunct="1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ЦЕЛЕВЫЕ «ВЕКТОРЫ» РАЗВИТИЯ НАУЧНЫХ  ИССЛЕДОВАНИЙ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8950" y="1190625"/>
            <a:ext cx="5857875" cy="5497513"/>
            <a:chOff x="1108" y="750"/>
            <a:chExt cx="3690" cy="3463"/>
          </a:xfrm>
        </p:grpSpPr>
        <p:sp>
          <p:nvSpPr>
            <p:cNvPr id="5136" name="Rectangle 6"/>
            <p:cNvSpPr>
              <a:spLocks noChangeArrowheads="1"/>
            </p:cNvSpPr>
            <p:nvPr/>
          </p:nvSpPr>
          <p:spPr bwMode="auto">
            <a:xfrm>
              <a:off x="1110" y="750"/>
              <a:ext cx="3668" cy="521"/>
            </a:xfrm>
            <a:prstGeom prst="rect">
              <a:avLst/>
            </a:prstGeom>
            <a:solidFill>
              <a:srgbClr val="33CCCC">
                <a:alpha val="16078"/>
              </a:srgbClr>
            </a:solidFill>
            <a:ln w="190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sz="1600" b="1"/>
                <a:t>Анализ проблем, существующих методов их решения, определение направлений «прорывных» разработок («куда идти»)</a:t>
              </a:r>
            </a:p>
          </p:txBody>
        </p:sp>
        <p:sp>
          <p:nvSpPr>
            <p:cNvPr id="5137" name="Rectangle 7"/>
            <p:cNvSpPr>
              <a:spLocks noChangeArrowheads="1"/>
            </p:cNvSpPr>
            <p:nvPr/>
          </p:nvSpPr>
          <p:spPr bwMode="auto">
            <a:xfrm>
              <a:off x="1109" y="1585"/>
              <a:ext cx="3668" cy="521"/>
            </a:xfrm>
            <a:prstGeom prst="rect">
              <a:avLst/>
            </a:prstGeom>
            <a:solidFill>
              <a:srgbClr val="33CCCC">
                <a:alpha val="16078"/>
              </a:srgbClr>
            </a:solidFill>
            <a:ln w="190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sz="1600" b="1"/>
                <a:t>Формирование научных проектов и базовых принципов методологии их реализации («что сделать»)</a:t>
              </a:r>
            </a:p>
          </p:txBody>
        </p:sp>
        <p:sp>
          <p:nvSpPr>
            <p:cNvPr id="5138" name="Rectangle 8"/>
            <p:cNvSpPr>
              <a:spLocks noChangeArrowheads="1"/>
            </p:cNvSpPr>
            <p:nvPr/>
          </p:nvSpPr>
          <p:spPr bwMode="auto">
            <a:xfrm>
              <a:off x="1108" y="2545"/>
              <a:ext cx="3668" cy="612"/>
            </a:xfrm>
            <a:prstGeom prst="rect">
              <a:avLst/>
            </a:prstGeom>
            <a:solidFill>
              <a:srgbClr val="33CCCC">
                <a:alpha val="16078"/>
              </a:srgbClr>
            </a:solidFill>
            <a:ln w="190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sz="1600" b="1"/>
                <a:t>Формирование (конструирование) конкретных научных продуктов в рамках проектов и на основе разработанной методологии </a:t>
              </a:r>
            </a:p>
            <a:p>
              <a:pPr algn="ctr">
                <a:buFont typeface="Symbol" pitchFamily="18" charset="2"/>
                <a:buNone/>
              </a:pPr>
              <a:r>
                <a:rPr lang="ru-RU" sz="1600" b="1"/>
                <a:t>(«как сделать»)</a:t>
              </a:r>
            </a:p>
          </p:txBody>
        </p:sp>
        <p:sp>
          <p:nvSpPr>
            <p:cNvPr id="5139" name="AutoShape 9"/>
            <p:cNvSpPr>
              <a:spLocks noChangeArrowheads="1"/>
            </p:cNvSpPr>
            <p:nvPr/>
          </p:nvSpPr>
          <p:spPr bwMode="auto">
            <a:xfrm>
              <a:off x="1825" y="3555"/>
              <a:ext cx="2222" cy="658"/>
            </a:xfrm>
            <a:prstGeom prst="flowChartDecision">
              <a:avLst/>
            </a:prstGeom>
            <a:solidFill>
              <a:srgbClr val="CCFFFF"/>
            </a:solidFill>
            <a:ln w="190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b="1"/>
                <a:t>Практическая реализация</a:t>
              </a:r>
            </a:p>
          </p:txBody>
        </p:sp>
        <p:sp>
          <p:nvSpPr>
            <p:cNvPr id="5140" name="Oval 10"/>
            <p:cNvSpPr>
              <a:spLocks noChangeArrowheads="1"/>
            </p:cNvSpPr>
            <p:nvPr/>
          </p:nvSpPr>
          <p:spPr bwMode="auto">
            <a:xfrm>
              <a:off x="3125" y="2148"/>
              <a:ext cx="1673" cy="347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sz="1400" b="1"/>
                <a:t>Фундаментальные научные результаты</a:t>
              </a:r>
            </a:p>
          </p:txBody>
        </p:sp>
        <p:sp>
          <p:nvSpPr>
            <p:cNvPr id="5141" name="Oval 11"/>
            <p:cNvSpPr>
              <a:spLocks noChangeArrowheads="1"/>
            </p:cNvSpPr>
            <p:nvPr/>
          </p:nvSpPr>
          <p:spPr bwMode="auto">
            <a:xfrm>
              <a:off x="3108" y="3207"/>
              <a:ext cx="1673" cy="347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>
                <a:buFont typeface="Symbol" pitchFamily="18" charset="2"/>
                <a:buNone/>
              </a:pPr>
              <a:r>
                <a:rPr lang="ru-RU" sz="1400" b="1"/>
                <a:t>Прикладные научные результаты</a:t>
              </a:r>
            </a:p>
          </p:txBody>
        </p:sp>
        <p:sp>
          <p:nvSpPr>
            <p:cNvPr id="5142" name="AutoShape 12"/>
            <p:cNvSpPr>
              <a:spLocks noChangeArrowheads="1"/>
            </p:cNvSpPr>
            <p:nvPr/>
          </p:nvSpPr>
          <p:spPr bwMode="auto">
            <a:xfrm>
              <a:off x="2780" y="1280"/>
              <a:ext cx="306" cy="299"/>
            </a:xfrm>
            <a:prstGeom prst="downArrow">
              <a:avLst>
                <a:gd name="adj1" fmla="val 43787"/>
                <a:gd name="adj2" fmla="val 42394"/>
              </a:avLst>
            </a:prstGeom>
            <a:solidFill>
              <a:schemeClr val="accent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endParaRPr lang="ru-RU"/>
            </a:p>
          </p:txBody>
        </p:sp>
        <p:sp>
          <p:nvSpPr>
            <p:cNvPr id="539662" name="AutoShape 14"/>
            <p:cNvSpPr>
              <a:spLocks noChangeArrowheads="1"/>
            </p:cNvSpPr>
            <p:nvPr/>
          </p:nvSpPr>
          <p:spPr bwMode="auto">
            <a:xfrm>
              <a:off x="2788" y="2103"/>
              <a:ext cx="306" cy="432"/>
            </a:xfrm>
            <a:prstGeom prst="downArrow">
              <a:avLst>
                <a:gd name="adj1" fmla="val 43787"/>
                <a:gd name="adj2" fmla="val 5985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9663" name="AutoShape 15"/>
            <p:cNvSpPr>
              <a:spLocks noChangeArrowheads="1"/>
            </p:cNvSpPr>
            <p:nvPr/>
          </p:nvSpPr>
          <p:spPr bwMode="auto">
            <a:xfrm>
              <a:off x="2780" y="3161"/>
              <a:ext cx="306" cy="377"/>
            </a:xfrm>
            <a:prstGeom prst="downArrow">
              <a:avLst>
                <a:gd name="adj1" fmla="val 43787"/>
                <a:gd name="adj2" fmla="val 5223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3" name="Rectangle 20"/>
          <p:cNvSpPr>
            <a:spLocks noChangeArrowheads="1"/>
          </p:cNvSpPr>
          <p:nvPr/>
        </p:nvSpPr>
        <p:spPr bwMode="auto">
          <a:xfrm>
            <a:off x="100013" y="1222375"/>
            <a:ext cx="1654175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buFont typeface="Symbol" pitchFamily="18" charset="2"/>
              <a:buNone/>
            </a:pPr>
            <a:r>
              <a:rPr lang="ru-RU" sz="1300" b="1"/>
              <a:t>Фундаментальные проблемы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76238" y="4235450"/>
            <a:ext cx="1131887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buFont typeface="Symbol" pitchFamily="18" charset="2"/>
              <a:buNone/>
            </a:pPr>
            <a:r>
              <a:rPr lang="ru-RU" sz="1300" b="1"/>
              <a:t>Прикладные проблемы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357188" y="5551488"/>
            <a:ext cx="2147887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buFont typeface="Symbol" pitchFamily="18" charset="2"/>
              <a:buNone/>
            </a:pPr>
            <a:r>
              <a:rPr lang="ru-RU" sz="1300" b="1"/>
              <a:t>Проблемы, возникающие в ходе практической реализации</a:t>
            </a:r>
          </a:p>
        </p:txBody>
      </p:sp>
      <p:sp>
        <p:nvSpPr>
          <p:cNvPr id="5126" name="Rectangle 26"/>
          <p:cNvSpPr>
            <a:spLocks noChangeArrowheads="1"/>
          </p:cNvSpPr>
          <p:nvPr/>
        </p:nvSpPr>
        <p:spPr bwMode="auto">
          <a:xfrm>
            <a:off x="7559675" y="4602163"/>
            <a:ext cx="1450975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buFont typeface="Symbol" pitchFamily="18" charset="2"/>
              <a:buNone/>
            </a:pPr>
            <a:r>
              <a:rPr lang="ru-RU" sz="1400" b="1"/>
              <a:t>Проблемы, возникающие </a:t>
            </a:r>
          </a:p>
          <a:p>
            <a:pPr algn="ctr">
              <a:buFont typeface="Symbol" pitchFamily="18" charset="2"/>
              <a:buNone/>
            </a:pPr>
            <a:r>
              <a:rPr lang="ru-RU" sz="1400" b="1"/>
              <a:t>в ходе прикладных разработок</a:t>
            </a:r>
          </a:p>
          <a:p>
            <a:pPr algn="ctr">
              <a:buFont typeface="Symbol" pitchFamily="18" charset="2"/>
              <a:buNone/>
            </a:pPr>
            <a:endParaRPr lang="ru-RU" sz="1400" b="1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28600" y="1754188"/>
            <a:ext cx="2670175" cy="4410075"/>
            <a:chOff x="144" y="1105"/>
            <a:chExt cx="1682" cy="2778"/>
          </a:xfrm>
        </p:grpSpPr>
        <p:sp>
          <p:nvSpPr>
            <p:cNvPr id="5132" name="Line 19"/>
            <p:cNvSpPr>
              <a:spLocks noChangeShapeType="1"/>
            </p:cNvSpPr>
            <p:nvPr/>
          </p:nvSpPr>
          <p:spPr bwMode="auto">
            <a:xfrm flipV="1">
              <a:off x="155" y="1105"/>
              <a:ext cx="960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lIns="0" rIns="0" anchor="ctr"/>
            <a:lstStyle/>
            <a:p>
              <a:endParaRPr lang="ru-RU"/>
            </a:p>
          </p:txBody>
        </p:sp>
        <p:sp>
          <p:nvSpPr>
            <p:cNvPr id="5133" name="Line 22"/>
            <p:cNvSpPr>
              <a:spLocks noChangeShapeType="1"/>
            </p:cNvSpPr>
            <p:nvPr/>
          </p:nvSpPr>
          <p:spPr bwMode="auto">
            <a:xfrm>
              <a:off x="155" y="1106"/>
              <a:ext cx="0" cy="27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endParaRPr lang="ru-RU"/>
            </a:p>
          </p:txBody>
        </p:sp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 flipV="1">
              <a:off x="144" y="3005"/>
              <a:ext cx="979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lIns="0" rIns="0" anchor="ctr"/>
            <a:lstStyle/>
            <a:p>
              <a:endParaRPr lang="ru-RU"/>
            </a:p>
          </p:txBody>
        </p:sp>
        <p:sp>
          <p:nvSpPr>
            <p:cNvPr id="5135" name="Line 27"/>
            <p:cNvSpPr>
              <a:spLocks noChangeShapeType="1"/>
            </p:cNvSpPr>
            <p:nvPr/>
          </p:nvSpPr>
          <p:spPr bwMode="auto">
            <a:xfrm flipV="1">
              <a:off x="152" y="3882"/>
              <a:ext cx="167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lIns="0" rIns="0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583488" y="1360488"/>
            <a:ext cx="1281112" cy="2868612"/>
            <a:chOff x="4777" y="857"/>
            <a:chExt cx="807" cy="1807"/>
          </a:xfrm>
        </p:grpSpPr>
        <p:sp>
          <p:nvSpPr>
            <p:cNvPr id="5129" name="Line 24"/>
            <p:cNvSpPr>
              <a:spLocks noChangeShapeType="1"/>
            </p:cNvSpPr>
            <p:nvPr/>
          </p:nvSpPr>
          <p:spPr bwMode="auto">
            <a:xfrm flipH="1" flipV="1">
              <a:off x="4780" y="858"/>
              <a:ext cx="794" cy="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lIns="0" rIns="0" anchor="ctr"/>
            <a:lstStyle/>
            <a:p>
              <a:endParaRPr lang="ru-RU"/>
            </a:p>
          </p:txBody>
        </p:sp>
        <p:sp>
          <p:nvSpPr>
            <p:cNvPr id="5130" name="Line 28"/>
            <p:cNvSpPr>
              <a:spLocks noChangeShapeType="1"/>
            </p:cNvSpPr>
            <p:nvPr/>
          </p:nvSpPr>
          <p:spPr bwMode="auto">
            <a:xfrm>
              <a:off x="4777" y="2656"/>
              <a:ext cx="796" cy="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lIns="0" rIns="0" anchor="ctr"/>
            <a:lstStyle/>
            <a:p>
              <a:endParaRPr lang="ru-RU"/>
            </a:p>
          </p:txBody>
        </p:sp>
        <p:sp>
          <p:nvSpPr>
            <p:cNvPr id="5131" name="Line 29"/>
            <p:cNvSpPr>
              <a:spLocks noChangeShapeType="1"/>
            </p:cNvSpPr>
            <p:nvPr/>
          </p:nvSpPr>
          <p:spPr bwMode="auto">
            <a:xfrm>
              <a:off x="5584" y="857"/>
              <a:ext cx="0" cy="18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endParaRPr lang="ru-RU"/>
            </a:p>
          </p:txBody>
        </p:sp>
      </p:grpSp>
      <p:sp>
        <p:nvSpPr>
          <p:cNvPr id="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03188"/>
            <a:ext cx="7194550" cy="574675"/>
          </a:xfrm>
          <a:solidFill>
            <a:schemeClr val="bg1"/>
          </a:solidFill>
        </p:spPr>
        <p:txBody>
          <a:bodyPr lIns="0" rIns="0">
            <a:noAutofit/>
          </a:bodyPr>
          <a:lstStyle/>
          <a:p>
            <a:pPr algn="l" eaLnBrk="1" hangingPunct="1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ОРГАНИЗАЦИИ НЕПРЕРЫВНЫХ НАУЧНЫХ ИССЛЕДОВАНИЙ (ФУНДАМЕНТАЛЬНЫХ И ПРИКЛАДНЫХ)</a:t>
            </a:r>
          </a:p>
        </p:txBody>
      </p:sp>
      <p:sp>
        <p:nvSpPr>
          <p:cNvPr id="26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710363" y="557213"/>
            <a:ext cx="20828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Font typeface="Arial" charset="0"/>
              <a:buNone/>
            </a:pPr>
            <a:r>
              <a:rPr lang="ru-RU" sz="1600" b="1" u="sng"/>
              <a:t>Целевые задачи</a:t>
            </a:r>
          </a:p>
        </p:txBody>
      </p:sp>
      <p:sp>
        <p:nvSpPr>
          <p:cNvPr id="6147" name="Text Box 23"/>
          <p:cNvSpPr txBox="1">
            <a:spLocks noChangeArrowheads="1"/>
          </p:cNvSpPr>
          <p:nvPr/>
        </p:nvSpPr>
        <p:spPr bwMode="auto">
          <a:xfrm>
            <a:off x="87313" y="1519238"/>
            <a:ext cx="539750" cy="48736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6148" name="Text Box 24"/>
          <p:cNvSpPr txBox="1">
            <a:spLocks noChangeArrowheads="1"/>
          </p:cNvSpPr>
          <p:nvPr/>
        </p:nvSpPr>
        <p:spPr bwMode="auto">
          <a:xfrm>
            <a:off x="87313" y="3267075"/>
            <a:ext cx="539750" cy="7064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6149" name="Text Box 25"/>
          <p:cNvSpPr txBox="1">
            <a:spLocks noChangeArrowheads="1"/>
          </p:cNvSpPr>
          <p:nvPr/>
        </p:nvSpPr>
        <p:spPr bwMode="auto">
          <a:xfrm>
            <a:off x="87313" y="5468938"/>
            <a:ext cx="539750" cy="590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9225" y="949325"/>
            <a:ext cx="8874125" cy="1668463"/>
            <a:chOff x="94" y="598"/>
            <a:chExt cx="5590" cy="1051"/>
          </a:xfrm>
        </p:grpSpPr>
        <p:sp>
          <p:nvSpPr>
            <p:cNvPr id="6171" name="Text Box 10"/>
            <p:cNvSpPr txBox="1">
              <a:spLocks noChangeArrowheads="1"/>
            </p:cNvSpPr>
            <p:nvPr/>
          </p:nvSpPr>
          <p:spPr bwMode="auto">
            <a:xfrm>
              <a:off x="4073" y="598"/>
              <a:ext cx="1611" cy="1051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 dirty="0" smtClean="0"/>
                <a:t>Повышение производительности ресурсов; снижение </a:t>
              </a:r>
              <a:r>
                <a:rPr lang="ru-RU" sz="1200" b="1" dirty="0"/>
                <a:t>себестоимости </a:t>
              </a:r>
              <a:r>
                <a:rPr lang="ru-RU" sz="1200" b="1" dirty="0" smtClean="0"/>
                <a:t>перевозок</a:t>
              </a:r>
              <a:endParaRPr lang="ru-RU" sz="1200" b="1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4" y="600"/>
              <a:ext cx="3960" cy="1046"/>
              <a:chOff x="94" y="594"/>
              <a:chExt cx="3960" cy="1046"/>
            </a:xfrm>
          </p:grpSpPr>
          <p:sp>
            <p:nvSpPr>
              <p:cNvPr id="6173" name="AutoShape 9"/>
              <p:cNvSpPr>
                <a:spLocks/>
              </p:cNvSpPr>
              <p:nvPr/>
            </p:nvSpPr>
            <p:spPr bwMode="auto">
              <a:xfrm>
                <a:off x="3995" y="660"/>
                <a:ext cx="59" cy="914"/>
              </a:xfrm>
              <a:prstGeom prst="rightBrace">
                <a:avLst>
                  <a:gd name="adj1" fmla="val 129096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/>
              <a:p>
                <a:pPr algn="ctr">
                  <a:buFont typeface="Symbol" pitchFamily="18" charset="2"/>
                  <a:buNone/>
                </a:pPr>
                <a:endParaRPr lang="ru-RU" sz="1400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94" y="594"/>
                <a:ext cx="3866" cy="1046"/>
                <a:chOff x="94" y="594"/>
                <a:chExt cx="3866" cy="1046"/>
              </a:xfrm>
            </p:grpSpPr>
            <p:sp>
              <p:nvSpPr>
                <p:cNvPr id="617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63" y="1301"/>
                  <a:ext cx="3497" cy="3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>
                    <a:buClr>
                      <a:schemeClr val="tx2"/>
                    </a:buClr>
                    <a:buFont typeface="Symbol" pitchFamily="18" charset="2"/>
                    <a:buNone/>
                  </a:pPr>
                  <a:r>
                    <a:rPr lang="ru-RU" sz="1300" b="1"/>
                    <a:t>Разработка процессной модели оценки и оптимизации себестоимости перевозок</a:t>
                  </a:r>
                </a:p>
              </p:txBody>
            </p:sp>
            <p:sp>
              <p:nvSpPr>
                <p:cNvPr id="61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63" y="594"/>
                  <a:ext cx="3497" cy="65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>
                    <a:buFont typeface="Symbol" pitchFamily="18" charset="2"/>
                    <a:buNone/>
                  </a:pPr>
                  <a:r>
                    <a:rPr lang="ru-RU" sz="1300" b="1"/>
                    <a:t>Разработка системы комплексной оценки и повышения производительности использования производственных ресурсов по направлениям: трудовые ресурсы; инфраструктура; подвижной состав; энергоэффективность (топливо и электроэнергия)</a:t>
                  </a:r>
                </a:p>
              </p:txBody>
            </p:sp>
            <p:sp>
              <p:nvSpPr>
                <p:cNvPr id="617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4" y="753"/>
                  <a:ext cx="340" cy="340"/>
                </a:xfrm>
                <a:prstGeom prst="rect">
                  <a:avLst/>
                </a:prstGeom>
                <a:solidFill>
                  <a:srgbClr val="B40000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lIns="0" rIns="0" anchor="ctr" anchorCtr="1"/>
                <a:lstStyle/>
                <a:p>
                  <a:pPr algn="ctr">
                    <a:spcBef>
                      <a:spcPct val="50000"/>
                    </a:spcBef>
                    <a:buFont typeface="Symbol" pitchFamily="18" charset="2"/>
                    <a:buNone/>
                  </a:pPr>
                  <a:r>
                    <a:rPr lang="ru-RU" sz="2000" b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617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4" y="1300"/>
                  <a:ext cx="340" cy="340"/>
                </a:xfrm>
                <a:prstGeom prst="rect">
                  <a:avLst/>
                </a:prstGeom>
                <a:solidFill>
                  <a:srgbClr val="B40000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lIns="0" rIns="0" anchor="ctr" anchorCtr="1"/>
                <a:lstStyle/>
                <a:p>
                  <a:pPr algn="ctr">
                    <a:spcBef>
                      <a:spcPct val="50000"/>
                    </a:spcBef>
                    <a:buFont typeface="Symbol" pitchFamily="18" charset="2"/>
                    <a:buNone/>
                  </a:pPr>
                  <a:r>
                    <a:rPr lang="ru-RU" sz="2000" b="1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49225" y="2682875"/>
            <a:ext cx="8874125" cy="1055688"/>
            <a:chOff x="94" y="1678"/>
            <a:chExt cx="5590" cy="665"/>
          </a:xfrm>
        </p:grpSpPr>
        <p:sp>
          <p:nvSpPr>
            <p:cNvPr id="6167" name="Text Box 13"/>
            <p:cNvSpPr txBox="1">
              <a:spLocks noChangeArrowheads="1"/>
            </p:cNvSpPr>
            <p:nvPr/>
          </p:nvSpPr>
          <p:spPr bwMode="auto">
            <a:xfrm>
              <a:off x="4074" y="1687"/>
              <a:ext cx="1610" cy="648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Снижение потребности в подвижном составе и себестоимости перевозок, повышение качества транспортного обслуживания </a:t>
              </a:r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94" y="1678"/>
              <a:ext cx="3867" cy="665"/>
              <a:chOff x="94" y="1678"/>
              <a:chExt cx="3867" cy="665"/>
            </a:xfrm>
          </p:grpSpPr>
          <p:sp>
            <p:nvSpPr>
              <p:cNvPr id="6169" name="Text Box 11"/>
              <p:cNvSpPr txBox="1">
                <a:spLocks noChangeArrowheads="1"/>
              </p:cNvSpPr>
              <p:nvPr/>
            </p:nvSpPr>
            <p:spPr bwMode="auto">
              <a:xfrm>
                <a:off x="463" y="1678"/>
                <a:ext cx="3498" cy="66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Разработка технологии перевозочного процесса, обеспечивающей системное повышение скорости и надежности доставки грузов на основе экономических критериев и создания интеллектуальных железнодорожных систем</a:t>
                </a:r>
              </a:p>
            </p:txBody>
          </p:sp>
          <p:sp>
            <p:nvSpPr>
              <p:cNvPr id="6170" name="Text Box 15"/>
              <p:cNvSpPr txBox="1">
                <a:spLocks noChangeArrowheads="1"/>
              </p:cNvSpPr>
              <p:nvPr/>
            </p:nvSpPr>
            <p:spPr bwMode="auto">
              <a:xfrm>
                <a:off x="94" y="1841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49225" y="3805238"/>
            <a:ext cx="8874125" cy="985837"/>
            <a:chOff x="94" y="2389"/>
            <a:chExt cx="5590" cy="621"/>
          </a:xfrm>
        </p:grpSpPr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4074" y="2397"/>
              <a:ext cx="1610" cy="605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Снижение себестоимости перевозок, рост производительности локомотивов и инфраструктуры </a:t>
              </a:r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94" y="2389"/>
              <a:ext cx="3867" cy="621"/>
              <a:chOff x="94" y="2389"/>
              <a:chExt cx="3867" cy="621"/>
            </a:xfrm>
          </p:grpSpPr>
          <p:sp>
            <p:nvSpPr>
              <p:cNvPr id="6165" name="Text Box 14"/>
              <p:cNvSpPr txBox="1">
                <a:spLocks noChangeArrowheads="1"/>
              </p:cNvSpPr>
              <p:nvPr/>
            </p:nvSpPr>
            <p:spPr bwMode="auto">
              <a:xfrm>
                <a:off x="463" y="2389"/>
                <a:ext cx="3498" cy="62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Гармонизация параметров локомотивной тяги и инфраструктуры с точки зрения воздействия на скорости и веса поездов и оптимизация эффективности перевозочного процесса</a:t>
                </a:r>
              </a:p>
            </p:txBody>
          </p:sp>
          <p:sp>
            <p:nvSpPr>
              <p:cNvPr id="6166" name="Text Box 15"/>
              <p:cNvSpPr txBox="1">
                <a:spLocks noChangeArrowheads="1"/>
              </p:cNvSpPr>
              <p:nvPr/>
            </p:nvSpPr>
            <p:spPr bwMode="auto">
              <a:xfrm>
                <a:off x="94" y="2529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49225" y="4856163"/>
            <a:ext cx="8874125" cy="912812"/>
            <a:chOff x="94" y="3055"/>
            <a:chExt cx="5590" cy="575"/>
          </a:xfrm>
        </p:grpSpPr>
        <p:sp>
          <p:nvSpPr>
            <p:cNvPr id="6159" name="Text Box 19"/>
            <p:cNvSpPr txBox="1">
              <a:spLocks noChangeArrowheads="1"/>
            </p:cNvSpPr>
            <p:nvPr/>
          </p:nvSpPr>
          <p:spPr bwMode="auto">
            <a:xfrm>
              <a:off x="4074" y="3067"/>
              <a:ext cx="1610" cy="552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Снижение издержек, рост доходов, формирование перспективной «линейки» типажа подвижного состава</a:t>
              </a:r>
            </a:p>
          </p:txBody>
        </p: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94" y="3055"/>
              <a:ext cx="3867" cy="575"/>
              <a:chOff x="94" y="3055"/>
              <a:chExt cx="3867" cy="575"/>
            </a:xfrm>
          </p:grpSpPr>
          <p:sp>
            <p:nvSpPr>
              <p:cNvPr id="6161" name="Text Box 17"/>
              <p:cNvSpPr txBox="1">
                <a:spLocks noChangeArrowheads="1"/>
              </p:cNvSpPr>
              <p:nvPr/>
            </p:nvSpPr>
            <p:spPr bwMode="auto">
              <a:xfrm>
                <a:off x="463" y="3055"/>
                <a:ext cx="3498" cy="5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Оптимизация структуры специализированных и универсальных видов локомотивов и вагонов</a:t>
                </a:r>
              </a:p>
            </p:txBody>
          </p:sp>
          <p:sp>
            <p:nvSpPr>
              <p:cNvPr id="6162" name="Text Box 15"/>
              <p:cNvSpPr txBox="1">
                <a:spLocks noChangeArrowheads="1"/>
              </p:cNvSpPr>
              <p:nvPr/>
            </p:nvSpPr>
            <p:spPr bwMode="auto">
              <a:xfrm>
                <a:off x="94" y="3172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49225" y="5835650"/>
            <a:ext cx="8874125" cy="912813"/>
            <a:chOff x="94" y="3676"/>
            <a:chExt cx="5590" cy="575"/>
          </a:xfrm>
        </p:grpSpPr>
        <p:sp>
          <p:nvSpPr>
            <p:cNvPr id="6155" name="Text Box 22"/>
            <p:cNvSpPr txBox="1">
              <a:spLocks noChangeArrowheads="1"/>
            </p:cNvSpPr>
            <p:nvPr/>
          </p:nvSpPr>
          <p:spPr bwMode="auto">
            <a:xfrm>
              <a:off x="4074" y="3684"/>
              <a:ext cx="1610" cy="559"/>
            </a:xfrm>
            <a:prstGeom prst="rect">
              <a:avLst/>
            </a:prstGeom>
            <a:solidFill>
              <a:srgbClr val="C0C0C0">
                <a:alpha val="5098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None/>
              </a:pPr>
              <a:r>
                <a:rPr lang="ru-RU" sz="1200" b="1"/>
                <a:t>Снижение издержек</a:t>
              </a:r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94" y="3676"/>
              <a:ext cx="3867" cy="575"/>
              <a:chOff x="94" y="3676"/>
              <a:chExt cx="3867" cy="575"/>
            </a:xfrm>
          </p:grpSpPr>
          <p:sp>
            <p:nvSpPr>
              <p:cNvPr id="6157" name="Text Box 20"/>
              <p:cNvSpPr txBox="1">
                <a:spLocks noChangeArrowheads="1"/>
              </p:cNvSpPr>
              <p:nvPr/>
            </p:nvSpPr>
            <p:spPr bwMode="auto">
              <a:xfrm>
                <a:off x="463" y="3676"/>
                <a:ext cx="3498" cy="5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Clr>
                    <a:schemeClr val="tx2"/>
                  </a:buClr>
                  <a:buFont typeface="Symbol" pitchFamily="18" charset="2"/>
                  <a:buNone/>
                </a:pPr>
                <a:r>
                  <a:rPr lang="ru-RU" sz="1300" b="1"/>
                  <a:t>Рационализация полигонов применения новых типов вагонов и локомотивов</a:t>
                </a:r>
              </a:p>
            </p:txBody>
          </p:sp>
          <p:sp>
            <p:nvSpPr>
              <p:cNvPr id="6158" name="Text Box 15"/>
              <p:cNvSpPr txBox="1">
                <a:spLocks noChangeArrowheads="1"/>
              </p:cNvSpPr>
              <p:nvPr/>
            </p:nvSpPr>
            <p:spPr bwMode="auto">
              <a:xfrm>
                <a:off x="94" y="3794"/>
                <a:ext cx="340" cy="340"/>
              </a:xfrm>
              <a:prstGeom prst="rect">
                <a:avLst/>
              </a:prstGeom>
              <a:solidFill>
                <a:srgbClr val="B4000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0" rIns="0" anchor="ctr" anchorCtr="1"/>
              <a:lstStyle/>
              <a:p>
                <a:pPr algn="ctr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ru-RU" sz="20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35" name="Номер слайда 16"/>
          <p:cNvSpPr txBox="1">
            <a:spLocks noGrp="1"/>
          </p:cNvSpPr>
          <p:nvPr/>
        </p:nvSpPr>
        <p:spPr bwMode="auto">
          <a:xfrm>
            <a:off x="8815388" y="6524625"/>
            <a:ext cx="32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171450" y="103188"/>
            <a:ext cx="719455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ПРИОРИТЕТНЫЕ НАПРАВЛЕНИЯ НАУЧНЫХ ИССЛЕДОВАНИЙ В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ОБЛАСТИ СИСТЕМНЫХ СТРАТЕГИЧЕСКИХ ЗАДАЧ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14311</TotalTime>
  <Words>1156</Words>
  <Application>Microsoft Office PowerPoint</Application>
  <PresentationFormat>Экран (4:3)</PresentationFormat>
  <Paragraphs>131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Оформление по умолчанию</vt:lpstr>
      <vt:lpstr>Слайд</vt:lpstr>
      <vt:lpstr>Visio</vt:lpstr>
      <vt:lpstr>Слайд 1</vt:lpstr>
      <vt:lpstr>Слайд 2</vt:lpstr>
      <vt:lpstr>Слайд 3</vt:lpstr>
      <vt:lpstr>РЕАЛИЗАЦИЯ ИННОВАЦИОННОГО МЕНЕДЖМЕНТА  В ХОЛДИНГЕ «РЖД»</vt:lpstr>
      <vt:lpstr>Слайд 5</vt:lpstr>
      <vt:lpstr>Слайд 6</vt:lpstr>
      <vt:lpstr>ЦЕЛЕВЫЕ «ВЕКТОРЫ» РАЗВИТИЯ НАУЧНЫХ  ИССЛЕДОВАНИЙ</vt:lpstr>
      <vt:lpstr>СХЕМА ОРГАНИЗАЦИИ НЕПРЕРЫВНЫХ НАУЧНЫХ ИССЛЕДОВАНИЙ (ФУНДАМЕНТАЛЬНЫХ И ПРИКЛАДНЫХ)</vt:lpstr>
      <vt:lpstr>Слайд 9</vt:lpstr>
      <vt:lpstr>Слайд 10</vt:lpstr>
      <vt:lpstr>Слайд 11</vt:lpstr>
    </vt:vector>
  </TitlesOfParts>
  <Company>CTI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KGP_laptop_small</dc:creator>
  <cp:lastModifiedBy>1</cp:lastModifiedBy>
  <cp:revision>2114</cp:revision>
  <dcterms:created xsi:type="dcterms:W3CDTF">2008-06-13T08:38:18Z</dcterms:created>
  <dcterms:modified xsi:type="dcterms:W3CDTF">2010-05-25T06:31:01Z</dcterms:modified>
</cp:coreProperties>
</file>