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99" r:id="rId2"/>
    <p:sldId id="303" r:id="rId3"/>
    <p:sldId id="285" r:id="rId4"/>
    <p:sldId id="305" r:id="rId5"/>
    <p:sldId id="307" r:id="rId6"/>
    <p:sldId id="302" r:id="rId7"/>
    <p:sldId id="306" r:id="rId8"/>
    <p:sldId id="301" r:id="rId9"/>
    <p:sldId id="304" r:id="rId10"/>
    <p:sldId id="300" r:id="rId11"/>
    <p:sldId id="298" r:id="rId12"/>
  </p:sldIdLst>
  <p:sldSz cx="9144000" cy="6858000" type="screen4x3"/>
  <p:notesSz cx="6797675" cy="992822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575"/>
    <a:srgbClr val="FF3300"/>
    <a:srgbClr val="FF6600"/>
    <a:srgbClr val="FFFFCC"/>
    <a:srgbClr val="FFFFCB"/>
    <a:srgbClr val="003366"/>
  </p:clrMru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8D230F3-CF80-4859-8CE7-A43EE81993B5}" styleName="Светлый стиль 1 -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8EC20E35-A176-4012-BC5E-935CFFF8708E}" styleName="Средний стиль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8034E78-7F5D-4C2E-B375-FC64B27BC917}" styleName="Темный стиль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84" autoAdjust="0"/>
    <p:restoredTop sz="97253" autoAdjust="0"/>
  </p:normalViewPr>
  <p:slideViewPr>
    <p:cSldViewPr>
      <p:cViewPr>
        <p:scale>
          <a:sx n="70" d="100"/>
          <a:sy n="70" d="100"/>
        </p:scale>
        <p:origin x="-516" y="-1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958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1098" y="0"/>
            <a:ext cx="2944958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B69700-9D78-4BC3-BEDB-FDF96EF24182}" type="datetimeFigureOut">
              <a:rPr lang="ru-RU" smtClean="0"/>
              <a:pPr/>
              <a:t>26.05.2010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4958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1098" y="9429750"/>
            <a:ext cx="2944958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809385-6D41-4FDC-87F7-8E46BEF713D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958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1098" y="0"/>
            <a:ext cx="2944958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DC15A82-E2F9-47CF-B4E0-09EB4355440C}" type="datetimeFigureOut">
              <a:rPr lang="ru-RU"/>
              <a:pPr>
                <a:defRPr/>
              </a:pPr>
              <a:t>26.05.2010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606" y="4716464"/>
            <a:ext cx="5438464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4958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1098" y="9429750"/>
            <a:ext cx="2944958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6545ECE-2015-490C-AFE8-DEDEB5BAFE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6545ECE-2015-490C-AFE8-DEDEB5BAFE65}" type="slidenum">
              <a:rPr lang="ru-RU" smtClean="0"/>
              <a:pPr>
                <a:defRPr/>
              </a:pPr>
              <a:t>0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6545ECE-2015-490C-AFE8-DEDEB5BAFE65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6545ECE-2015-490C-AFE8-DEDEB5BAFE65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6545ECE-2015-490C-AFE8-DEDEB5BAFE65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C27E9B-A0E1-4583-ADC5-B9B99511B1AD}" type="datetime1">
              <a:rPr lang="ru-RU" smtClean="0"/>
              <a:pPr>
                <a:defRPr/>
              </a:pPr>
              <a:t>26.05.2010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62298E-DA81-4367-9501-32BB7BCC55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8146CC-2A1E-4829-9A0D-AE67E39902DE}" type="datetime1">
              <a:rPr lang="ru-RU" smtClean="0"/>
              <a:pPr>
                <a:defRPr/>
              </a:pPr>
              <a:t>26.05.2010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E46F1E-F0DB-488B-9DE1-627D0E036C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0F9290-568E-421C-BB8E-41BB46248A65}" type="datetime1">
              <a:rPr lang="ru-RU" smtClean="0"/>
              <a:pPr>
                <a:defRPr/>
              </a:pPr>
              <a:t>26.05.2010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64E2B8-E75E-44F7-87E4-8BA02360C1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977592-8E3B-4BBF-97DA-68E5B629D1D5}" type="datetime1">
              <a:rPr lang="ru-RU" smtClean="0"/>
              <a:pPr>
                <a:defRPr/>
              </a:pPr>
              <a:t>26.05.2010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D4D7A3-8D92-4D5C-B97E-8CC6BB0A36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61AF5A-F5B4-4534-B62C-1A7F4366A13C}" type="datetime1">
              <a:rPr lang="ru-RU" smtClean="0"/>
              <a:pPr>
                <a:defRPr/>
              </a:pPr>
              <a:t>26.05.2010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71BF14-2C2C-46FD-8D1D-E6FE90053D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22CCB1-74DE-4185-8C7A-591CE536150C}" type="datetime1">
              <a:rPr lang="ru-RU" smtClean="0"/>
              <a:pPr>
                <a:defRPr/>
              </a:pPr>
              <a:t>26.05.2010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E17210-9388-452D-B99A-B562413FF3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D79E34-98DC-4877-8DF2-48CA0FD4751F}" type="datetime1">
              <a:rPr lang="ru-RU" smtClean="0"/>
              <a:pPr>
                <a:defRPr/>
              </a:pPr>
              <a:t>26.05.2010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B19A22-50BE-42E4-B37F-15FE47A39B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8D994C-42C5-4A63-9155-35D7F74C171A}" type="datetime1">
              <a:rPr lang="ru-RU" smtClean="0"/>
              <a:pPr>
                <a:defRPr/>
              </a:pPr>
              <a:t>26.05.2010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D65C73-23F2-42ED-B9A6-D633323811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A4AE47-DD92-4C39-99CB-0009D5B39948}" type="datetime1">
              <a:rPr lang="ru-RU" smtClean="0"/>
              <a:pPr>
                <a:defRPr/>
              </a:pPr>
              <a:t>26.05.2010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7F2BAD-BFE5-4A93-8C1B-43F0BBED96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E5E984-0BF3-4D7E-9FC4-B58E8DABF355}" type="datetime1">
              <a:rPr lang="ru-RU" smtClean="0"/>
              <a:pPr>
                <a:defRPr/>
              </a:pPr>
              <a:t>26.05.2010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F12331-9F38-4D6A-B37E-E127850267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4257F3-526C-4409-808B-7B30BC4B362B}" type="datetime1">
              <a:rPr lang="ru-RU" smtClean="0"/>
              <a:pPr>
                <a:defRPr/>
              </a:pPr>
              <a:t>26.05.2010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49E66A-ACA0-479B-8A79-786E6B1D7D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2F7A9C4-614A-4FFD-9632-B78CBE069E46}" type="datetime1">
              <a:rPr lang="ru-RU" smtClean="0"/>
              <a:pPr>
                <a:defRPr/>
              </a:pPr>
              <a:t>26.05.2010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06C2E3E-B179-4AA3-99FB-7D3915AD13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/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3" descr="D:\MEDVEDIK_WORK\RGD\Prezentaciya\Poezd_smoll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75" y="0"/>
            <a:ext cx="9137650" cy="472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Рисунок 8" descr="Polosa_01.eps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714750"/>
            <a:ext cx="9144000" cy="111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4" name="TextBox 5"/>
          <p:cNvSpPr txBox="1">
            <a:spLocks noChangeArrowheads="1"/>
          </p:cNvSpPr>
          <p:nvPr/>
        </p:nvSpPr>
        <p:spPr bwMode="auto">
          <a:xfrm>
            <a:off x="1214414" y="3786190"/>
            <a:ext cx="600079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cap="all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выступление </a:t>
            </a:r>
            <a:br>
              <a:rPr lang="ru-RU" sz="2000" b="1" cap="all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cap="all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президента ОАО «РЖД» </a:t>
            </a:r>
            <a:br>
              <a:rPr lang="ru-RU" sz="2000" b="1" cap="all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cap="all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В.И. Якунина</a:t>
            </a:r>
            <a:endParaRPr lang="ru-RU" sz="2000" b="1" cap="all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9"/>
          <p:cNvGrpSpPr>
            <a:grpSpLocks noChangeAspect="1"/>
          </p:cNvGrpSpPr>
          <p:nvPr/>
        </p:nvGrpSpPr>
        <p:grpSpPr bwMode="auto">
          <a:xfrm>
            <a:off x="6858016" y="5500702"/>
            <a:ext cx="1365250" cy="612775"/>
            <a:chOff x="4468" y="3702"/>
            <a:chExt cx="860" cy="386"/>
          </a:xfrm>
        </p:grpSpPr>
        <p:sp>
          <p:nvSpPr>
            <p:cNvPr id="2056" name="AutoShape 8"/>
            <p:cNvSpPr>
              <a:spLocks noChangeAspect="1" noTextEdit="1"/>
            </p:cNvSpPr>
            <p:nvPr/>
          </p:nvSpPr>
          <p:spPr bwMode="auto">
            <a:xfrm>
              <a:off x="4468" y="3702"/>
              <a:ext cx="860" cy="386"/>
            </a:xfrm>
            <a:prstGeom prst="rect">
              <a:avLst/>
            </a:prstGeom>
            <a:noFill/>
            <a:ln w="0" cap="rnd" algn="ctr">
              <a:noFill/>
              <a:prstDash val="sysDot"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58" name="Rectangle 10"/>
            <p:cNvSpPr>
              <a:spLocks noChangeArrowheads="1"/>
            </p:cNvSpPr>
            <p:nvPr/>
          </p:nvSpPr>
          <p:spPr bwMode="auto">
            <a:xfrm>
              <a:off x="4468" y="3702"/>
              <a:ext cx="856" cy="382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59" name="Freeform 11"/>
            <p:cNvSpPr>
              <a:spLocks/>
            </p:cNvSpPr>
            <p:nvPr/>
          </p:nvSpPr>
          <p:spPr bwMode="auto">
            <a:xfrm>
              <a:off x="5012" y="3704"/>
              <a:ext cx="312" cy="288"/>
            </a:xfrm>
            <a:custGeom>
              <a:avLst/>
              <a:gdLst/>
              <a:ahLst/>
              <a:cxnLst>
                <a:cxn ang="0">
                  <a:pos x="186" y="0"/>
                </a:cxn>
                <a:cxn ang="0">
                  <a:pos x="203" y="1"/>
                </a:cxn>
                <a:cxn ang="0">
                  <a:pos x="221" y="2"/>
                </a:cxn>
                <a:cxn ang="0">
                  <a:pos x="240" y="6"/>
                </a:cxn>
                <a:cxn ang="0">
                  <a:pos x="258" y="13"/>
                </a:cxn>
                <a:cxn ang="0">
                  <a:pos x="275" y="24"/>
                </a:cxn>
                <a:cxn ang="0">
                  <a:pos x="289" y="38"/>
                </a:cxn>
                <a:cxn ang="0">
                  <a:pos x="300" y="55"/>
                </a:cxn>
                <a:cxn ang="0">
                  <a:pos x="306" y="72"/>
                </a:cxn>
                <a:cxn ang="0">
                  <a:pos x="310" y="89"/>
                </a:cxn>
                <a:cxn ang="0">
                  <a:pos x="312" y="104"/>
                </a:cxn>
                <a:cxn ang="0">
                  <a:pos x="312" y="116"/>
                </a:cxn>
                <a:cxn ang="0">
                  <a:pos x="312" y="179"/>
                </a:cxn>
                <a:cxn ang="0">
                  <a:pos x="311" y="192"/>
                </a:cxn>
                <a:cxn ang="0">
                  <a:pos x="309" y="208"/>
                </a:cxn>
                <a:cxn ang="0">
                  <a:pos x="303" y="225"/>
                </a:cxn>
                <a:cxn ang="0">
                  <a:pos x="295" y="242"/>
                </a:cxn>
                <a:cxn ang="0">
                  <a:pos x="282" y="258"/>
                </a:cxn>
                <a:cxn ang="0">
                  <a:pos x="267" y="271"/>
                </a:cxn>
                <a:cxn ang="0">
                  <a:pos x="249" y="279"/>
                </a:cxn>
                <a:cxn ang="0">
                  <a:pos x="230" y="285"/>
                </a:cxn>
                <a:cxn ang="0">
                  <a:pos x="212" y="287"/>
                </a:cxn>
                <a:cxn ang="0">
                  <a:pos x="194" y="288"/>
                </a:cxn>
                <a:cxn ang="0">
                  <a:pos x="115" y="288"/>
                </a:cxn>
                <a:cxn ang="0">
                  <a:pos x="93" y="287"/>
                </a:cxn>
                <a:cxn ang="0">
                  <a:pos x="74" y="283"/>
                </a:cxn>
                <a:cxn ang="0">
                  <a:pos x="59" y="276"/>
                </a:cxn>
                <a:cxn ang="0">
                  <a:pos x="45" y="263"/>
                </a:cxn>
                <a:cxn ang="0">
                  <a:pos x="15" y="224"/>
                </a:cxn>
                <a:cxn ang="0">
                  <a:pos x="7" y="214"/>
                </a:cxn>
                <a:cxn ang="0">
                  <a:pos x="2" y="203"/>
                </a:cxn>
                <a:cxn ang="0">
                  <a:pos x="0" y="192"/>
                </a:cxn>
                <a:cxn ang="0">
                  <a:pos x="2" y="181"/>
                </a:cxn>
                <a:cxn ang="0">
                  <a:pos x="7" y="171"/>
                </a:cxn>
                <a:cxn ang="0">
                  <a:pos x="15" y="160"/>
                </a:cxn>
                <a:cxn ang="0">
                  <a:pos x="181" y="96"/>
                </a:cxn>
                <a:cxn ang="0">
                  <a:pos x="101" y="204"/>
                </a:cxn>
                <a:cxn ang="0">
                  <a:pos x="97" y="211"/>
                </a:cxn>
                <a:cxn ang="0">
                  <a:pos x="95" y="220"/>
                </a:cxn>
                <a:cxn ang="0">
                  <a:pos x="96" y="229"/>
                </a:cxn>
                <a:cxn ang="0">
                  <a:pos x="101" y="236"/>
                </a:cxn>
                <a:cxn ang="0">
                  <a:pos x="108" y="239"/>
                </a:cxn>
                <a:cxn ang="0">
                  <a:pos x="120" y="240"/>
                </a:cxn>
                <a:cxn ang="0">
                  <a:pos x="190" y="240"/>
                </a:cxn>
                <a:cxn ang="0">
                  <a:pos x="200" y="238"/>
                </a:cxn>
                <a:cxn ang="0">
                  <a:pos x="209" y="232"/>
                </a:cxn>
                <a:cxn ang="0">
                  <a:pos x="215" y="223"/>
                </a:cxn>
                <a:cxn ang="0">
                  <a:pos x="217" y="213"/>
                </a:cxn>
                <a:cxn ang="0">
                  <a:pos x="217" y="80"/>
                </a:cxn>
                <a:cxn ang="0">
                  <a:pos x="216" y="70"/>
                </a:cxn>
                <a:cxn ang="0">
                  <a:pos x="212" y="61"/>
                </a:cxn>
                <a:cxn ang="0">
                  <a:pos x="205" y="53"/>
                </a:cxn>
                <a:cxn ang="0">
                  <a:pos x="195" y="50"/>
                </a:cxn>
                <a:cxn ang="0">
                  <a:pos x="186" y="48"/>
                </a:cxn>
                <a:cxn ang="0">
                  <a:pos x="62" y="30"/>
                </a:cxn>
                <a:cxn ang="0">
                  <a:pos x="63" y="21"/>
                </a:cxn>
                <a:cxn ang="0">
                  <a:pos x="67" y="13"/>
                </a:cxn>
                <a:cxn ang="0">
                  <a:pos x="74" y="5"/>
                </a:cxn>
                <a:cxn ang="0">
                  <a:pos x="83" y="1"/>
                </a:cxn>
                <a:cxn ang="0">
                  <a:pos x="92" y="0"/>
                </a:cxn>
              </a:cxnLst>
              <a:rect l="0" t="0" r="r" b="b"/>
              <a:pathLst>
                <a:path w="312" h="288">
                  <a:moveTo>
                    <a:pt x="92" y="0"/>
                  </a:moveTo>
                  <a:lnTo>
                    <a:pt x="186" y="0"/>
                  </a:lnTo>
                  <a:lnTo>
                    <a:pt x="194" y="1"/>
                  </a:lnTo>
                  <a:lnTo>
                    <a:pt x="203" y="1"/>
                  </a:lnTo>
                  <a:lnTo>
                    <a:pt x="212" y="1"/>
                  </a:lnTo>
                  <a:lnTo>
                    <a:pt x="221" y="2"/>
                  </a:lnTo>
                  <a:lnTo>
                    <a:pt x="230" y="4"/>
                  </a:lnTo>
                  <a:lnTo>
                    <a:pt x="240" y="6"/>
                  </a:lnTo>
                  <a:lnTo>
                    <a:pt x="249" y="9"/>
                  </a:lnTo>
                  <a:lnTo>
                    <a:pt x="258" y="13"/>
                  </a:lnTo>
                  <a:lnTo>
                    <a:pt x="267" y="18"/>
                  </a:lnTo>
                  <a:lnTo>
                    <a:pt x="275" y="24"/>
                  </a:lnTo>
                  <a:lnTo>
                    <a:pt x="282" y="30"/>
                  </a:lnTo>
                  <a:lnTo>
                    <a:pt x="289" y="38"/>
                  </a:lnTo>
                  <a:lnTo>
                    <a:pt x="295" y="46"/>
                  </a:lnTo>
                  <a:lnTo>
                    <a:pt x="300" y="55"/>
                  </a:lnTo>
                  <a:lnTo>
                    <a:pt x="303" y="63"/>
                  </a:lnTo>
                  <a:lnTo>
                    <a:pt x="306" y="72"/>
                  </a:lnTo>
                  <a:lnTo>
                    <a:pt x="309" y="81"/>
                  </a:lnTo>
                  <a:lnTo>
                    <a:pt x="310" y="89"/>
                  </a:lnTo>
                  <a:lnTo>
                    <a:pt x="311" y="97"/>
                  </a:lnTo>
                  <a:lnTo>
                    <a:pt x="312" y="104"/>
                  </a:lnTo>
                  <a:lnTo>
                    <a:pt x="312" y="110"/>
                  </a:lnTo>
                  <a:lnTo>
                    <a:pt x="312" y="116"/>
                  </a:lnTo>
                  <a:lnTo>
                    <a:pt x="312" y="173"/>
                  </a:lnTo>
                  <a:lnTo>
                    <a:pt x="312" y="179"/>
                  </a:lnTo>
                  <a:lnTo>
                    <a:pt x="312" y="185"/>
                  </a:lnTo>
                  <a:lnTo>
                    <a:pt x="311" y="192"/>
                  </a:lnTo>
                  <a:lnTo>
                    <a:pt x="310" y="200"/>
                  </a:lnTo>
                  <a:lnTo>
                    <a:pt x="309" y="208"/>
                  </a:lnTo>
                  <a:lnTo>
                    <a:pt x="306" y="216"/>
                  </a:lnTo>
                  <a:lnTo>
                    <a:pt x="303" y="225"/>
                  </a:lnTo>
                  <a:lnTo>
                    <a:pt x="300" y="234"/>
                  </a:lnTo>
                  <a:lnTo>
                    <a:pt x="295" y="242"/>
                  </a:lnTo>
                  <a:lnTo>
                    <a:pt x="289" y="250"/>
                  </a:lnTo>
                  <a:lnTo>
                    <a:pt x="282" y="258"/>
                  </a:lnTo>
                  <a:lnTo>
                    <a:pt x="275" y="265"/>
                  </a:lnTo>
                  <a:lnTo>
                    <a:pt x="267" y="271"/>
                  </a:lnTo>
                  <a:lnTo>
                    <a:pt x="258" y="276"/>
                  </a:lnTo>
                  <a:lnTo>
                    <a:pt x="249" y="279"/>
                  </a:lnTo>
                  <a:lnTo>
                    <a:pt x="240" y="282"/>
                  </a:lnTo>
                  <a:lnTo>
                    <a:pt x="230" y="285"/>
                  </a:lnTo>
                  <a:lnTo>
                    <a:pt x="221" y="286"/>
                  </a:lnTo>
                  <a:lnTo>
                    <a:pt x="212" y="287"/>
                  </a:lnTo>
                  <a:lnTo>
                    <a:pt x="203" y="288"/>
                  </a:lnTo>
                  <a:lnTo>
                    <a:pt x="194" y="288"/>
                  </a:lnTo>
                  <a:lnTo>
                    <a:pt x="186" y="288"/>
                  </a:lnTo>
                  <a:lnTo>
                    <a:pt x="115" y="288"/>
                  </a:lnTo>
                  <a:lnTo>
                    <a:pt x="103" y="288"/>
                  </a:lnTo>
                  <a:lnTo>
                    <a:pt x="93" y="287"/>
                  </a:lnTo>
                  <a:lnTo>
                    <a:pt x="83" y="286"/>
                  </a:lnTo>
                  <a:lnTo>
                    <a:pt x="74" y="283"/>
                  </a:lnTo>
                  <a:lnTo>
                    <a:pt x="66" y="280"/>
                  </a:lnTo>
                  <a:lnTo>
                    <a:pt x="59" y="276"/>
                  </a:lnTo>
                  <a:lnTo>
                    <a:pt x="52" y="270"/>
                  </a:lnTo>
                  <a:lnTo>
                    <a:pt x="45" y="263"/>
                  </a:lnTo>
                  <a:lnTo>
                    <a:pt x="39" y="256"/>
                  </a:lnTo>
                  <a:lnTo>
                    <a:pt x="15" y="224"/>
                  </a:lnTo>
                  <a:lnTo>
                    <a:pt x="11" y="219"/>
                  </a:lnTo>
                  <a:lnTo>
                    <a:pt x="7" y="214"/>
                  </a:lnTo>
                  <a:lnTo>
                    <a:pt x="4" y="209"/>
                  </a:lnTo>
                  <a:lnTo>
                    <a:pt x="2" y="203"/>
                  </a:lnTo>
                  <a:lnTo>
                    <a:pt x="0" y="198"/>
                  </a:lnTo>
                  <a:lnTo>
                    <a:pt x="0" y="192"/>
                  </a:lnTo>
                  <a:lnTo>
                    <a:pt x="0" y="186"/>
                  </a:lnTo>
                  <a:lnTo>
                    <a:pt x="2" y="181"/>
                  </a:lnTo>
                  <a:lnTo>
                    <a:pt x="4" y="176"/>
                  </a:lnTo>
                  <a:lnTo>
                    <a:pt x="7" y="171"/>
                  </a:lnTo>
                  <a:lnTo>
                    <a:pt x="11" y="165"/>
                  </a:lnTo>
                  <a:lnTo>
                    <a:pt x="15" y="160"/>
                  </a:lnTo>
                  <a:lnTo>
                    <a:pt x="62" y="96"/>
                  </a:lnTo>
                  <a:lnTo>
                    <a:pt x="181" y="96"/>
                  </a:lnTo>
                  <a:lnTo>
                    <a:pt x="104" y="200"/>
                  </a:lnTo>
                  <a:lnTo>
                    <a:pt x="101" y="204"/>
                  </a:lnTo>
                  <a:lnTo>
                    <a:pt x="99" y="207"/>
                  </a:lnTo>
                  <a:lnTo>
                    <a:pt x="97" y="211"/>
                  </a:lnTo>
                  <a:lnTo>
                    <a:pt x="95" y="216"/>
                  </a:lnTo>
                  <a:lnTo>
                    <a:pt x="95" y="220"/>
                  </a:lnTo>
                  <a:lnTo>
                    <a:pt x="95" y="225"/>
                  </a:lnTo>
                  <a:lnTo>
                    <a:pt x="96" y="229"/>
                  </a:lnTo>
                  <a:lnTo>
                    <a:pt x="98" y="233"/>
                  </a:lnTo>
                  <a:lnTo>
                    <a:pt x="101" y="236"/>
                  </a:lnTo>
                  <a:lnTo>
                    <a:pt x="104" y="237"/>
                  </a:lnTo>
                  <a:lnTo>
                    <a:pt x="108" y="239"/>
                  </a:lnTo>
                  <a:lnTo>
                    <a:pt x="112" y="240"/>
                  </a:lnTo>
                  <a:lnTo>
                    <a:pt x="120" y="240"/>
                  </a:lnTo>
                  <a:lnTo>
                    <a:pt x="186" y="240"/>
                  </a:lnTo>
                  <a:lnTo>
                    <a:pt x="190" y="240"/>
                  </a:lnTo>
                  <a:lnTo>
                    <a:pt x="195" y="239"/>
                  </a:lnTo>
                  <a:lnTo>
                    <a:pt x="200" y="238"/>
                  </a:lnTo>
                  <a:lnTo>
                    <a:pt x="205" y="236"/>
                  </a:lnTo>
                  <a:lnTo>
                    <a:pt x="209" y="232"/>
                  </a:lnTo>
                  <a:lnTo>
                    <a:pt x="212" y="228"/>
                  </a:lnTo>
                  <a:lnTo>
                    <a:pt x="215" y="223"/>
                  </a:lnTo>
                  <a:lnTo>
                    <a:pt x="216" y="218"/>
                  </a:lnTo>
                  <a:lnTo>
                    <a:pt x="217" y="213"/>
                  </a:lnTo>
                  <a:lnTo>
                    <a:pt x="217" y="209"/>
                  </a:lnTo>
                  <a:lnTo>
                    <a:pt x="217" y="80"/>
                  </a:lnTo>
                  <a:lnTo>
                    <a:pt x="217" y="75"/>
                  </a:lnTo>
                  <a:lnTo>
                    <a:pt x="216" y="70"/>
                  </a:lnTo>
                  <a:lnTo>
                    <a:pt x="215" y="65"/>
                  </a:lnTo>
                  <a:lnTo>
                    <a:pt x="212" y="61"/>
                  </a:lnTo>
                  <a:lnTo>
                    <a:pt x="209" y="56"/>
                  </a:lnTo>
                  <a:lnTo>
                    <a:pt x="205" y="53"/>
                  </a:lnTo>
                  <a:lnTo>
                    <a:pt x="200" y="51"/>
                  </a:lnTo>
                  <a:lnTo>
                    <a:pt x="195" y="50"/>
                  </a:lnTo>
                  <a:lnTo>
                    <a:pt x="190" y="49"/>
                  </a:lnTo>
                  <a:lnTo>
                    <a:pt x="186" y="48"/>
                  </a:lnTo>
                  <a:lnTo>
                    <a:pt x="62" y="48"/>
                  </a:lnTo>
                  <a:lnTo>
                    <a:pt x="62" y="30"/>
                  </a:lnTo>
                  <a:lnTo>
                    <a:pt x="63" y="26"/>
                  </a:lnTo>
                  <a:lnTo>
                    <a:pt x="63" y="21"/>
                  </a:lnTo>
                  <a:lnTo>
                    <a:pt x="65" y="17"/>
                  </a:lnTo>
                  <a:lnTo>
                    <a:pt x="67" y="13"/>
                  </a:lnTo>
                  <a:lnTo>
                    <a:pt x="70" y="9"/>
                  </a:lnTo>
                  <a:lnTo>
                    <a:pt x="74" y="5"/>
                  </a:lnTo>
                  <a:lnTo>
                    <a:pt x="79" y="3"/>
                  </a:lnTo>
                  <a:lnTo>
                    <a:pt x="83" y="1"/>
                  </a:lnTo>
                  <a:lnTo>
                    <a:pt x="88" y="1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FF0F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60" name="Freeform 12"/>
            <p:cNvSpPr>
              <a:spLocks/>
            </p:cNvSpPr>
            <p:nvPr/>
          </p:nvSpPr>
          <p:spPr bwMode="auto">
            <a:xfrm>
              <a:off x="4789" y="3800"/>
              <a:ext cx="262" cy="192"/>
            </a:xfrm>
            <a:custGeom>
              <a:avLst/>
              <a:gdLst/>
              <a:ahLst/>
              <a:cxnLst>
                <a:cxn ang="0">
                  <a:pos x="143" y="0"/>
                </a:cxn>
                <a:cxn ang="0">
                  <a:pos x="262" y="0"/>
                </a:cxn>
                <a:cxn ang="0">
                  <a:pos x="119" y="192"/>
                </a:cxn>
                <a:cxn ang="0">
                  <a:pos x="0" y="192"/>
                </a:cxn>
                <a:cxn ang="0">
                  <a:pos x="143" y="0"/>
                </a:cxn>
              </a:cxnLst>
              <a:rect l="0" t="0" r="r" b="b"/>
              <a:pathLst>
                <a:path w="262" h="192">
                  <a:moveTo>
                    <a:pt x="143" y="0"/>
                  </a:moveTo>
                  <a:lnTo>
                    <a:pt x="262" y="0"/>
                  </a:lnTo>
                  <a:lnTo>
                    <a:pt x="119" y="192"/>
                  </a:lnTo>
                  <a:lnTo>
                    <a:pt x="0" y="192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rgbClr val="FF0F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61" name="Freeform 13"/>
            <p:cNvSpPr>
              <a:spLocks/>
            </p:cNvSpPr>
            <p:nvPr/>
          </p:nvSpPr>
          <p:spPr bwMode="auto">
            <a:xfrm>
              <a:off x="4468" y="3800"/>
              <a:ext cx="360" cy="288"/>
            </a:xfrm>
            <a:custGeom>
              <a:avLst/>
              <a:gdLst/>
              <a:ahLst/>
              <a:cxnLst>
                <a:cxn ang="0">
                  <a:pos x="29" y="0"/>
                </a:cxn>
                <a:cxn ang="0">
                  <a:pos x="245" y="0"/>
                </a:cxn>
                <a:cxn ang="0">
                  <a:pos x="257" y="1"/>
                </a:cxn>
                <a:cxn ang="0">
                  <a:pos x="267" y="1"/>
                </a:cxn>
                <a:cxn ang="0">
                  <a:pos x="276" y="3"/>
                </a:cxn>
                <a:cxn ang="0">
                  <a:pos x="285" y="5"/>
                </a:cxn>
                <a:cxn ang="0">
                  <a:pos x="293" y="8"/>
                </a:cxn>
                <a:cxn ang="0">
                  <a:pos x="301" y="13"/>
                </a:cxn>
                <a:cxn ang="0">
                  <a:pos x="308" y="19"/>
                </a:cxn>
                <a:cxn ang="0">
                  <a:pos x="315" y="25"/>
                </a:cxn>
                <a:cxn ang="0">
                  <a:pos x="321" y="33"/>
                </a:cxn>
                <a:cxn ang="0">
                  <a:pos x="345" y="64"/>
                </a:cxn>
                <a:cxn ang="0">
                  <a:pos x="349" y="70"/>
                </a:cxn>
                <a:cxn ang="0">
                  <a:pos x="352" y="75"/>
                </a:cxn>
                <a:cxn ang="0">
                  <a:pos x="355" y="80"/>
                </a:cxn>
                <a:cxn ang="0">
                  <a:pos x="358" y="85"/>
                </a:cxn>
                <a:cxn ang="0">
                  <a:pos x="359" y="90"/>
                </a:cxn>
                <a:cxn ang="0">
                  <a:pos x="360" y="96"/>
                </a:cxn>
                <a:cxn ang="0">
                  <a:pos x="359" y="102"/>
                </a:cxn>
                <a:cxn ang="0">
                  <a:pos x="358" y="108"/>
                </a:cxn>
                <a:cxn ang="0">
                  <a:pos x="355" y="113"/>
                </a:cxn>
                <a:cxn ang="0">
                  <a:pos x="352" y="118"/>
                </a:cxn>
                <a:cxn ang="0">
                  <a:pos x="349" y="123"/>
                </a:cxn>
                <a:cxn ang="0">
                  <a:pos x="345" y="128"/>
                </a:cxn>
                <a:cxn ang="0">
                  <a:pos x="297" y="192"/>
                </a:cxn>
                <a:cxn ang="0">
                  <a:pos x="178" y="192"/>
                </a:cxn>
                <a:cxn ang="0">
                  <a:pos x="256" y="88"/>
                </a:cxn>
                <a:cxn ang="0">
                  <a:pos x="258" y="85"/>
                </a:cxn>
                <a:cxn ang="0">
                  <a:pos x="261" y="81"/>
                </a:cxn>
                <a:cxn ang="0">
                  <a:pos x="263" y="77"/>
                </a:cxn>
                <a:cxn ang="0">
                  <a:pos x="264" y="73"/>
                </a:cxn>
                <a:cxn ang="0">
                  <a:pos x="265" y="68"/>
                </a:cxn>
                <a:cxn ang="0">
                  <a:pos x="265" y="64"/>
                </a:cxn>
                <a:cxn ang="0">
                  <a:pos x="264" y="59"/>
                </a:cxn>
                <a:cxn ang="0">
                  <a:pos x="261" y="56"/>
                </a:cxn>
                <a:cxn ang="0">
                  <a:pos x="259" y="53"/>
                </a:cxn>
                <a:cxn ang="0">
                  <a:pos x="255" y="51"/>
                </a:cxn>
                <a:cxn ang="0">
                  <a:pos x="252" y="50"/>
                </a:cxn>
                <a:cxn ang="0">
                  <a:pos x="248" y="49"/>
                </a:cxn>
                <a:cxn ang="0">
                  <a:pos x="244" y="49"/>
                </a:cxn>
                <a:cxn ang="0">
                  <a:pos x="240" y="48"/>
                </a:cxn>
                <a:cxn ang="0">
                  <a:pos x="143" y="48"/>
                </a:cxn>
                <a:cxn ang="0">
                  <a:pos x="143" y="288"/>
                </a:cxn>
                <a:cxn ang="0">
                  <a:pos x="47" y="288"/>
                </a:cxn>
                <a:cxn ang="0">
                  <a:pos x="47" y="48"/>
                </a:cxn>
                <a:cxn ang="0">
                  <a:pos x="0" y="48"/>
                </a:cxn>
                <a:cxn ang="0">
                  <a:pos x="0" y="30"/>
                </a:cxn>
                <a:cxn ang="0">
                  <a:pos x="0" y="26"/>
                </a:cxn>
                <a:cxn ang="0">
                  <a:pos x="1" y="21"/>
                </a:cxn>
                <a:cxn ang="0">
                  <a:pos x="2" y="17"/>
                </a:cxn>
                <a:cxn ang="0">
                  <a:pos x="4" y="12"/>
                </a:cxn>
                <a:cxn ang="0">
                  <a:pos x="8" y="8"/>
                </a:cxn>
                <a:cxn ang="0">
                  <a:pos x="12" y="5"/>
                </a:cxn>
                <a:cxn ang="0">
                  <a:pos x="16" y="3"/>
                </a:cxn>
                <a:cxn ang="0">
                  <a:pos x="21" y="1"/>
                </a:cxn>
                <a:cxn ang="0">
                  <a:pos x="25" y="1"/>
                </a:cxn>
                <a:cxn ang="0">
                  <a:pos x="29" y="0"/>
                </a:cxn>
              </a:cxnLst>
              <a:rect l="0" t="0" r="r" b="b"/>
              <a:pathLst>
                <a:path w="360" h="288">
                  <a:moveTo>
                    <a:pt x="29" y="0"/>
                  </a:moveTo>
                  <a:lnTo>
                    <a:pt x="245" y="0"/>
                  </a:lnTo>
                  <a:lnTo>
                    <a:pt x="257" y="1"/>
                  </a:lnTo>
                  <a:lnTo>
                    <a:pt x="267" y="1"/>
                  </a:lnTo>
                  <a:lnTo>
                    <a:pt x="276" y="3"/>
                  </a:lnTo>
                  <a:lnTo>
                    <a:pt x="285" y="5"/>
                  </a:lnTo>
                  <a:lnTo>
                    <a:pt x="293" y="8"/>
                  </a:lnTo>
                  <a:lnTo>
                    <a:pt x="301" y="13"/>
                  </a:lnTo>
                  <a:lnTo>
                    <a:pt x="308" y="19"/>
                  </a:lnTo>
                  <a:lnTo>
                    <a:pt x="315" y="25"/>
                  </a:lnTo>
                  <a:lnTo>
                    <a:pt x="321" y="33"/>
                  </a:lnTo>
                  <a:lnTo>
                    <a:pt x="345" y="64"/>
                  </a:lnTo>
                  <a:lnTo>
                    <a:pt x="349" y="70"/>
                  </a:lnTo>
                  <a:lnTo>
                    <a:pt x="352" y="75"/>
                  </a:lnTo>
                  <a:lnTo>
                    <a:pt x="355" y="80"/>
                  </a:lnTo>
                  <a:lnTo>
                    <a:pt x="358" y="85"/>
                  </a:lnTo>
                  <a:lnTo>
                    <a:pt x="359" y="90"/>
                  </a:lnTo>
                  <a:lnTo>
                    <a:pt x="360" y="96"/>
                  </a:lnTo>
                  <a:lnTo>
                    <a:pt x="359" y="102"/>
                  </a:lnTo>
                  <a:lnTo>
                    <a:pt x="358" y="108"/>
                  </a:lnTo>
                  <a:lnTo>
                    <a:pt x="355" y="113"/>
                  </a:lnTo>
                  <a:lnTo>
                    <a:pt x="352" y="118"/>
                  </a:lnTo>
                  <a:lnTo>
                    <a:pt x="349" y="123"/>
                  </a:lnTo>
                  <a:lnTo>
                    <a:pt x="345" y="128"/>
                  </a:lnTo>
                  <a:lnTo>
                    <a:pt x="297" y="192"/>
                  </a:lnTo>
                  <a:lnTo>
                    <a:pt x="178" y="192"/>
                  </a:lnTo>
                  <a:lnTo>
                    <a:pt x="256" y="88"/>
                  </a:lnTo>
                  <a:lnTo>
                    <a:pt x="258" y="85"/>
                  </a:lnTo>
                  <a:lnTo>
                    <a:pt x="261" y="81"/>
                  </a:lnTo>
                  <a:lnTo>
                    <a:pt x="263" y="77"/>
                  </a:lnTo>
                  <a:lnTo>
                    <a:pt x="264" y="73"/>
                  </a:lnTo>
                  <a:lnTo>
                    <a:pt x="265" y="68"/>
                  </a:lnTo>
                  <a:lnTo>
                    <a:pt x="265" y="64"/>
                  </a:lnTo>
                  <a:lnTo>
                    <a:pt x="264" y="59"/>
                  </a:lnTo>
                  <a:lnTo>
                    <a:pt x="261" y="56"/>
                  </a:lnTo>
                  <a:lnTo>
                    <a:pt x="259" y="53"/>
                  </a:lnTo>
                  <a:lnTo>
                    <a:pt x="255" y="51"/>
                  </a:lnTo>
                  <a:lnTo>
                    <a:pt x="252" y="50"/>
                  </a:lnTo>
                  <a:lnTo>
                    <a:pt x="248" y="49"/>
                  </a:lnTo>
                  <a:lnTo>
                    <a:pt x="244" y="49"/>
                  </a:lnTo>
                  <a:lnTo>
                    <a:pt x="240" y="48"/>
                  </a:lnTo>
                  <a:lnTo>
                    <a:pt x="143" y="48"/>
                  </a:lnTo>
                  <a:lnTo>
                    <a:pt x="143" y="288"/>
                  </a:lnTo>
                  <a:lnTo>
                    <a:pt x="47" y="288"/>
                  </a:lnTo>
                  <a:lnTo>
                    <a:pt x="47" y="48"/>
                  </a:lnTo>
                  <a:lnTo>
                    <a:pt x="0" y="48"/>
                  </a:lnTo>
                  <a:lnTo>
                    <a:pt x="0" y="30"/>
                  </a:lnTo>
                  <a:lnTo>
                    <a:pt x="0" y="26"/>
                  </a:lnTo>
                  <a:lnTo>
                    <a:pt x="1" y="21"/>
                  </a:lnTo>
                  <a:lnTo>
                    <a:pt x="2" y="17"/>
                  </a:lnTo>
                  <a:lnTo>
                    <a:pt x="4" y="12"/>
                  </a:lnTo>
                  <a:lnTo>
                    <a:pt x="8" y="8"/>
                  </a:lnTo>
                  <a:lnTo>
                    <a:pt x="12" y="5"/>
                  </a:lnTo>
                  <a:lnTo>
                    <a:pt x="16" y="3"/>
                  </a:lnTo>
                  <a:lnTo>
                    <a:pt x="21" y="1"/>
                  </a:lnTo>
                  <a:lnTo>
                    <a:pt x="25" y="1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FF0F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357158" y="4929198"/>
            <a:ext cx="6000792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cap="all" dirty="0" smtClean="0">
                <a:latin typeface="Arial" pitchFamily="34" charset="0"/>
                <a:cs typeface="Arial" pitchFamily="34" charset="0"/>
              </a:rPr>
              <a:t>пленарное заседание </a:t>
            </a:r>
          </a:p>
          <a:p>
            <a:pPr algn="ctr"/>
            <a:r>
              <a:rPr lang="en-US" sz="1600" b="1" cap="all" dirty="0" smtClean="0">
                <a:latin typeface="Arial" pitchFamily="34" charset="0"/>
                <a:cs typeface="Arial" pitchFamily="34" charset="0"/>
              </a:rPr>
              <a:t>V</a:t>
            </a:r>
            <a:r>
              <a:rPr lang="ru-RU" sz="1600" b="1" cap="all" dirty="0" smtClean="0">
                <a:latin typeface="Arial" pitchFamily="34" charset="0"/>
                <a:cs typeface="Arial" pitchFamily="34" charset="0"/>
              </a:rPr>
              <a:t> МЕЖДУНАРОДНОГО </a:t>
            </a:r>
            <a:r>
              <a:rPr lang="ru-RU" sz="1600" b="1" cap="all" dirty="0" err="1" smtClean="0">
                <a:latin typeface="Arial" pitchFamily="34" charset="0"/>
                <a:cs typeface="Arial" pitchFamily="34" charset="0"/>
              </a:rPr>
              <a:t>бизнес-форума</a:t>
            </a:r>
            <a:r>
              <a:rPr lang="ru-RU" sz="1600" b="1" cap="all" dirty="0" smtClean="0">
                <a:latin typeface="Arial" pitchFamily="34" charset="0"/>
                <a:cs typeface="Arial" pitchFamily="34" charset="0"/>
              </a:rPr>
              <a:t> «Стратегическое Партнерство 1520», </a:t>
            </a:r>
            <a:br>
              <a:rPr lang="ru-RU" sz="1600" b="1" cap="all" dirty="0" smtClean="0">
                <a:latin typeface="Arial" pitchFamily="34" charset="0"/>
                <a:cs typeface="Arial" pitchFamily="34" charset="0"/>
              </a:rPr>
            </a:br>
            <a:endParaRPr lang="ru-RU" sz="1600" b="1" cap="all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200" b="1" cap="all" dirty="0" smtClean="0">
                <a:latin typeface="Arial" pitchFamily="34" charset="0"/>
                <a:cs typeface="Arial" pitchFamily="34" charset="0"/>
              </a:rPr>
              <a:t>Сочи, </a:t>
            </a:r>
            <a:br>
              <a:rPr lang="ru-RU" sz="1200" b="1" cap="all" dirty="0" smtClean="0">
                <a:latin typeface="Arial" pitchFamily="34" charset="0"/>
                <a:cs typeface="Arial" pitchFamily="34" charset="0"/>
              </a:rPr>
            </a:br>
            <a:r>
              <a:rPr lang="ru-RU" sz="1200" b="1" cap="all" dirty="0" smtClean="0">
                <a:latin typeface="Arial" pitchFamily="34" charset="0"/>
                <a:cs typeface="Arial" pitchFamily="34" charset="0"/>
              </a:rPr>
              <a:t>27 мая 2010 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г</a:t>
            </a:r>
            <a:r>
              <a:rPr lang="ru-RU" sz="1200" b="1" cap="all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1200" b="1" cap="all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2"/>
          <p:cNvSpPr txBox="1">
            <a:spLocks noChangeArrowheads="1"/>
          </p:cNvSpPr>
          <p:nvPr/>
        </p:nvSpPr>
        <p:spPr bwMode="auto">
          <a:xfrm>
            <a:off x="0" y="422259"/>
            <a:ext cx="9144000" cy="792163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ffectLst/>
        </p:spPr>
        <p:txBody>
          <a:bodyPr lIns="50398" tIns="7200" rIns="14400" bIns="7200" anchor="ctr" anchorCtr="1"/>
          <a:lstStyle/>
          <a:p>
            <a:pPr algn="ctr" eaLnBrk="0" hangingPunct="0">
              <a:tabLst>
                <a:tab pos="4484688" algn="l"/>
              </a:tabLst>
              <a:defRPr/>
            </a:pPr>
            <a:r>
              <a:rPr lang="ru-RU" sz="1500" b="1" cap="all" dirty="0">
                <a:solidFill>
                  <a:srgbClr val="FF0000"/>
                </a:solidFill>
                <a:latin typeface="Arial Black" pitchFamily="34" charset="0"/>
              </a:rPr>
              <a:t>Инвестиционный проект </a:t>
            </a:r>
            <a:endParaRPr lang="ru-RU" sz="1500" b="1" cap="all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 algn="ctr" eaLnBrk="0" hangingPunct="0">
              <a:tabLst>
                <a:tab pos="4484688" algn="l"/>
              </a:tabLst>
              <a:defRPr/>
            </a:pPr>
            <a:r>
              <a:rPr lang="ru-RU" sz="1500" b="1" cap="all" dirty="0" smtClean="0">
                <a:solidFill>
                  <a:srgbClr val="FF0000"/>
                </a:solidFill>
                <a:latin typeface="Arial Black" pitchFamily="34" charset="0"/>
              </a:rPr>
              <a:t>«</a:t>
            </a:r>
            <a:r>
              <a:rPr lang="ru-RU" sz="1500" b="1" cap="all" dirty="0">
                <a:solidFill>
                  <a:srgbClr val="FF0000"/>
                </a:solidFill>
                <a:latin typeface="Arial Black" pitchFamily="34" charset="0"/>
              </a:rPr>
              <a:t>Организация скоростного </a:t>
            </a:r>
            <a:r>
              <a:rPr lang="ru-RU" sz="1500" b="1" cap="all" dirty="0" smtClean="0">
                <a:solidFill>
                  <a:srgbClr val="FF0000"/>
                </a:solidFill>
                <a:latin typeface="Arial Black" pitchFamily="34" charset="0"/>
              </a:rPr>
              <a:t>движения </a:t>
            </a:r>
            <a:r>
              <a:rPr lang="ru-RU" sz="1500" b="1" cap="all" dirty="0">
                <a:solidFill>
                  <a:srgbClr val="FF0000"/>
                </a:solidFill>
                <a:latin typeface="Arial Black" pitchFamily="34" charset="0"/>
              </a:rPr>
              <a:t>пассажирских поездов </a:t>
            </a:r>
            <a:r>
              <a:rPr lang="ru-RU" sz="1500" b="1" cap="all" dirty="0" smtClean="0">
                <a:solidFill>
                  <a:srgbClr val="FF0000"/>
                </a:solidFill>
                <a:latin typeface="Arial Black" pitchFamily="34" charset="0"/>
              </a:rPr>
              <a:t/>
            </a:r>
            <a:br>
              <a:rPr lang="ru-RU" sz="1500" b="1" cap="all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sz="1500" b="1" cap="all" dirty="0" smtClean="0">
                <a:solidFill>
                  <a:srgbClr val="FF0000"/>
                </a:solidFill>
                <a:latin typeface="Arial Black" pitchFamily="34" charset="0"/>
              </a:rPr>
              <a:t>на </a:t>
            </a:r>
            <a:r>
              <a:rPr lang="ru-RU" sz="1500" b="1" cap="all" dirty="0">
                <a:solidFill>
                  <a:srgbClr val="FF0000"/>
                </a:solidFill>
                <a:latin typeface="Arial Black" pitchFamily="34" charset="0"/>
              </a:rPr>
              <a:t>участке Санкт-Петербург – Хельсинки» </a:t>
            </a:r>
          </a:p>
        </p:txBody>
      </p:sp>
      <p:grpSp>
        <p:nvGrpSpPr>
          <p:cNvPr id="3" name="Group 73"/>
          <p:cNvGrpSpPr>
            <a:grpSpLocks/>
          </p:cNvGrpSpPr>
          <p:nvPr/>
        </p:nvGrpSpPr>
        <p:grpSpPr bwMode="auto">
          <a:xfrm>
            <a:off x="428597" y="1500175"/>
            <a:ext cx="8215370" cy="4857784"/>
            <a:chOff x="485" y="482"/>
            <a:chExt cx="4634" cy="3475"/>
          </a:xfrm>
        </p:grpSpPr>
        <p:pic>
          <p:nvPicPr>
            <p:cNvPr id="21518" name="Picture 74" descr="СПб-Бусловская2"/>
            <p:cNvPicPr>
              <a:picLocks noChangeAspect="1" noChangeArrowheads="1"/>
            </p:cNvPicPr>
            <p:nvPr/>
          </p:nvPicPr>
          <p:blipFill>
            <a:blip r:embed="rId3" cstate="print"/>
            <a:srcRect t="3310" r="23105" b="16827"/>
            <a:stretch>
              <a:fillRect/>
            </a:stretch>
          </p:blipFill>
          <p:spPr bwMode="auto">
            <a:xfrm>
              <a:off x="485" y="482"/>
              <a:ext cx="4634" cy="3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" name="Group 75"/>
            <p:cNvGrpSpPr>
              <a:grpSpLocks/>
            </p:cNvGrpSpPr>
            <p:nvPr/>
          </p:nvGrpSpPr>
          <p:grpSpPr bwMode="auto">
            <a:xfrm>
              <a:off x="1103" y="1514"/>
              <a:ext cx="2454" cy="2247"/>
              <a:chOff x="648" y="4673"/>
              <a:chExt cx="3008" cy="2679"/>
            </a:xfrm>
          </p:grpSpPr>
          <p:sp>
            <p:nvSpPr>
              <p:cNvPr id="46" name="Freeform 76"/>
              <p:cNvSpPr>
                <a:spLocks/>
              </p:cNvSpPr>
              <p:nvPr/>
            </p:nvSpPr>
            <p:spPr bwMode="auto">
              <a:xfrm>
                <a:off x="648" y="4673"/>
                <a:ext cx="3004" cy="2677"/>
              </a:xfrm>
              <a:custGeom>
                <a:avLst/>
                <a:gdLst/>
                <a:ahLst/>
                <a:cxnLst>
                  <a:cxn ang="0">
                    <a:pos x="3006" y="2677"/>
                  </a:cxn>
                  <a:cxn ang="0">
                    <a:pos x="2955" y="2581"/>
                  </a:cxn>
                  <a:cxn ang="0">
                    <a:pos x="2923" y="2440"/>
                  </a:cxn>
                  <a:cxn ang="0">
                    <a:pos x="2840" y="2331"/>
                  </a:cxn>
                  <a:cxn ang="0">
                    <a:pos x="2808" y="2267"/>
                  </a:cxn>
                  <a:cxn ang="0">
                    <a:pos x="2635" y="2210"/>
                  </a:cxn>
                  <a:cxn ang="0">
                    <a:pos x="2526" y="2152"/>
                  </a:cxn>
                  <a:cxn ang="0">
                    <a:pos x="2398" y="2114"/>
                  </a:cxn>
                  <a:cxn ang="0">
                    <a:pos x="2130" y="1999"/>
                  </a:cxn>
                  <a:cxn ang="0">
                    <a:pos x="2021" y="1954"/>
                  </a:cxn>
                  <a:cxn ang="0">
                    <a:pos x="1925" y="1890"/>
                  </a:cxn>
                  <a:cxn ang="0">
                    <a:pos x="1822" y="1794"/>
                  </a:cxn>
                  <a:cxn ang="0">
                    <a:pos x="1714" y="1672"/>
                  </a:cxn>
                  <a:cxn ang="0">
                    <a:pos x="1624" y="1583"/>
                  </a:cxn>
                  <a:cxn ang="0">
                    <a:pos x="1573" y="1525"/>
                  </a:cxn>
                  <a:cxn ang="0">
                    <a:pos x="1515" y="1384"/>
                  </a:cxn>
                  <a:cxn ang="0">
                    <a:pos x="1470" y="1275"/>
                  </a:cxn>
                  <a:cxn ang="0">
                    <a:pos x="1355" y="1115"/>
                  </a:cxn>
                  <a:cxn ang="0">
                    <a:pos x="1246" y="955"/>
                  </a:cxn>
                  <a:cxn ang="0">
                    <a:pos x="1125" y="847"/>
                  </a:cxn>
                  <a:cxn ang="0">
                    <a:pos x="965" y="709"/>
                  </a:cxn>
                  <a:cxn ang="0">
                    <a:pos x="811" y="597"/>
                  </a:cxn>
                  <a:cxn ang="0">
                    <a:pos x="664" y="443"/>
                  </a:cxn>
                  <a:cxn ang="0">
                    <a:pos x="581" y="413"/>
                  </a:cxn>
                  <a:cxn ang="0">
                    <a:pos x="517" y="347"/>
                  </a:cxn>
                  <a:cxn ang="0">
                    <a:pos x="306" y="219"/>
                  </a:cxn>
                  <a:cxn ang="0">
                    <a:pos x="216" y="117"/>
                  </a:cxn>
                  <a:cxn ang="0">
                    <a:pos x="163" y="130"/>
                  </a:cxn>
                  <a:cxn ang="0">
                    <a:pos x="58" y="29"/>
                  </a:cxn>
                  <a:cxn ang="0">
                    <a:pos x="0" y="0"/>
                  </a:cxn>
                </a:cxnLst>
                <a:rect l="0" t="0" r="r" b="b"/>
                <a:pathLst>
                  <a:path w="3006" h="2677">
                    <a:moveTo>
                      <a:pt x="3006" y="2677"/>
                    </a:moveTo>
                    <a:lnTo>
                      <a:pt x="2955" y="2581"/>
                    </a:lnTo>
                    <a:lnTo>
                      <a:pt x="2923" y="2440"/>
                    </a:lnTo>
                    <a:lnTo>
                      <a:pt x="2840" y="2331"/>
                    </a:lnTo>
                    <a:lnTo>
                      <a:pt x="2808" y="2267"/>
                    </a:lnTo>
                    <a:lnTo>
                      <a:pt x="2635" y="2210"/>
                    </a:lnTo>
                    <a:lnTo>
                      <a:pt x="2526" y="2152"/>
                    </a:lnTo>
                    <a:lnTo>
                      <a:pt x="2398" y="2114"/>
                    </a:lnTo>
                    <a:lnTo>
                      <a:pt x="2130" y="1999"/>
                    </a:lnTo>
                    <a:lnTo>
                      <a:pt x="2021" y="1954"/>
                    </a:lnTo>
                    <a:lnTo>
                      <a:pt x="1925" y="1890"/>
                    </a:lnTo>
                    <a:lnTo>
                      <a:pt x="1822" y="1794"/>
                    </a:lnTo>
                    <a:lnTo>
                      <a:pt x="1714" y="1672"/>
                    </a:lnTo>
                    <a:lnTo>
                      <a:pt x="1624" y="1583"/>
                    </a:lnTo>
                    <a:lnTo>
                      <a:pt x="1573" y="1525"/>
                    </a:lnTo>
                    <a:lnTo>
                      <a:pt x="1515" y="1384"/>
                    </a:lnTo>
                    <a:lnTo>
                      <a:pt x="1470" y="1275"/>
                    </a:lnTo>
                    <a:lnTo>
                      <a:pt x="1355" y="1115"/>
                    </a:lnTo>
                    <a:lnTo>
                      <a:pt x="1246" y="955"/>
                    </a:lnTo>
                    <a:lnTo>
                      <a:pt x="1125" y="847"/>
                    </a:lnTo>
                    <a:lnTo>
                      <a:pt x="965" y="709"/>
                    </a:lnTo>
                    <a:lnTo>
                      <a:pt x="811" y="597"/>
                    </a:lnTo>
                    <a:lnTo>
                      <a:pt x="664" y="443"/>
                    </a:lnTo>
                    <a:lnTo>
                      <a:pt x="581" y="413"/>
                    </a:lnTo>
                    <a:lnTo>
                      <a:pt x="517" y="347"/>
                    </a:lnTo>
                    <a:lnTo>
                      <a:pt x="306" y="219"/>
                    </a:lnTo>
                    <a:lnTo>
                      <a:pt x="216" y="117"/>
                    </a:lnTo>
                    <a:lnTo>
                      <a:pt x="163" y="130"/>
                    </a:lnTo>
                    <a:lnTo>
                      <a:pt x="58" y="29"/>
                    </a:lnTo>
                    <a:lnTo>
                      <a:pt x="0" y="0"/>
                    </a:lnTo>
                  </a:path>
                </a:pathLst>
              </a:custGeom>
              <a:noFill/>
              <a:ln w="63500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spcBef>
                    <a:spcPct val="20000"/>
                  </a:spcBef>
                  <a:defRPr/>
                </a:pPr>
                <a:endParaRPr lang="ru-RU" sz="2800" b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endParaRPr>
              </a:p>
            </p:txBody>
          </p:sp>
          <p:sp>
            <p:nvSpPr>
              <p:cNvPr id="47" name="Freeform 77"/>
              <p:cNvSpPr>
                <a:spLocks/>
              </p:cNvSpPr>
              <p:nvPr/>
            </p:nvSpPr>
            <p:spPr bwMode="auto">
              <a:xfrm>
                <a:off x="650" y="4675"/>
                <a:ext cx="3004" cy="2677"/>
              </a:xfrm>
              <a:custGeom>
                <a:avLst/>
                <a:gdLst/>
                <a:ahLst/>
                <a:cxnLst>
                  <a:cxn ang="0">
                    <a:pos x="3006" y="2677"/>
                  </a:cxn>
                  <a:cxn ang="0">
                    <a:pos x="2955" y="2581"/>
                  </a:cxn>
                  <a:cxn ang="0">
                    <a:pos x="2923" y="2440"/>
                  </a:cxn>
                  <a:cxn ang="0">
                    <a:pos x="2840" y="2331"/>
                  </a:cxn>
                  <a:cxn ang="0">
                    <a:pos x="2808" y="2267"/>
                  </a:cxn>
                  <a:cxn ang="0">
                    <a:pos x="2635" y="2210"/>
                  </a:cxn>
                  <a:cxn ang="0">
                    <a:pos x="2526" y="2152"/>
                  </a:cxn>
                  <a:cxn ang="0">
                    <a:pos x="2398" y="2114"/>
                  </a:cxn>
                  <a:cxn ang="0">
                    <a:pos x="2130" y="1999"/>
                  </a:cxn>
                  <a:cxn ang="0">
                    <a:pos x="2021" y="1954"/>
                  </a:cxn>
                  <a:cxn ang="0">
                    <a:pos x="1925" y="1890"/>
                  </a:cxn>
                  <a:cxn ang="0">
                    <a:pos x="1822" y="1794"/>
                  </a:cxn>
                  <a:cxn ang="0">
                    <a:pos x="1714" y="1672"/>
                  </a:cxn>
                  <a:cxn ang="0">
                    <a:pos x="1624" y="1583"/>
                  </a:cxn>
                  <a:cxn ang="0">
                    <a:pos x="1573" y="1525"/>
                  </a:cxn>
                  <a:cxn ang="0">
                    <a:pos x="1515" y="1384"/>
                  </a:cxn>
                  <a:cxn ang="0">
                    <a:pos x="1470" y="1275"/>
                  </a:cxn>
                  <a:cxn ang="0">
                    <a:pos x="1355" y="1115"/>
                  </a:cxn>
                  <a:cxn ang="0">
                    <a:pos x="1246" y="955"/>
                  </a:cxn>
                  <a:cxn ang="0">
                    <a:pos x="1125" y="847"/>
                  </a:cxn>
                  <a:cxn ang="0">
                    <a:pos x="965" y="709"/>
                  </a:cxn>
                  <a:cxn ang="0">
                    <a:pos x="811" y="597"/>
                  </a:cxn>
                  <a:cxn ang="0">
                    <a:pos x="664" y="443"/>
                  </a:cxn>
                  <a:cxn ang="0">
                    <a:pos x="581" y="413"/>
                  </a:cxn>
                  <a:cxn ang="0">
                    <a:pos x="517" y="347"/>
                  </a:cxn>
                  <a:cxn ang="0">
                    <a:pos x="306" y="219"/>
                  </a:cxn>
                  <a:cxn ang="0">
                    <a:pos x="216" y="117"/>
                  </a:cxn>
                  <a:cxn ang="0">
                    <a:pos x="163" y="130"/>
                  </a:cxn>
                  <a:cxn ang="0">
                    <a:pos x="58" y="29"/>
                  </a:cxn>
                  <a:cxn ang="0">
                    <a:pos x="0" y="0"/>
                  </a:cxn>
                </a:cxnLst>
                <a:rect l="0" t="0" r="r" b="b"/>
                <a:pathLst>
                  <a:path w="3006" h="2677">
                    <a:moveTo>
                      <a:pt x="3006" y="2677"/>
                    </a:moveTo>
                    <a:lnTo>
                      <a:pt x="2955" y="2581"/>
                    </a:lnTo>
                    <a:lnTo>
                      <a:pt x="2923" y="2440"/>
                    </a:lnTo>
                    <a:lnTo>
                      <a:pt x="2840" y="2331"/>
                    </a:lnTo>
                    <a:lnTo>
                      <a:pt x="2808" y="2267"/>
                    </a:lnTo>
                    <a:lnTo>
                      <a:pt x="2635" y="2210"/>
                    </a:lnTo>
                    <a:lnTo>
                      <a:pt x="2526" y="2152"/>
                    </a:lnTo>
                    <a:lnTo>
                      <a:pt x="2398" y="2114"/>
                    </a:lnTo>
                    <a:lnTo>
                      <a:pt x="2130" y="1999"/>
                    </a:lnTo>
                    <a:lnTo>
                      <a:pt x="2021" y="1954"/>
                    </a:lnTo>
                    <a:lnTo>
                      <a:pt x="1925" y="1890"/>
                    </a:lnTo>
                    <a:lnTo>
                      <a:pt x="1822" y="1794"/>
                    </a:lnTo>
                    <a:lnTo>
                      <a:pt x="1714" y="1672"/>
                    </a:lnTo>
                    <a:lnTo>
                      <a:pt x="1624" y="1583"/>
                    </a:lnTo>
                    <a:lnTo>
                      <a:pt x="1573" y="1525"/>
                    </a:lnTo>
                    <a:lnTo>
                      <a:pt x="1515" y="1384"/>
                    </a:lnTo>
                    <a:lnTo>
                      <a:pt x="1470" y="1275"/>
                    </a:lnTo>
                    <a:lnTo>
                      <a:pt x="1355" y="1115"/>
                    </a:lnTo>
                    <a:lnTo>
                      <a:pt x="1246" y="955"/>
                    </a:lnTo>
                    <a:lnTo>
                      <a:pt x="1125" y="847"/>
                    </a:lnTo>
                    <a:lnTo>
                      <a:pt x="965" y="709"/>
                    </a:lnTo>
                    <a:lnTo>
                      <a:pt x="811" y="597"/>
                    </a:lnTo>
                    <a:lnTo>
                      <a:pt x="664" y="443"/>
                    </a:lnTo>
                    <a:lnTo>
                      <a:pt x="581" y="413"/>
                    </a:lnTo>
                    <a:lnTo>
                      <a:pt x="517" y="347"/>
                    </a:lnTo>
                    <a:lnTo>
                      <a:pt x="306" y="219"/>
                    </a:lnTo>
                    <a:lnTo>
                      <a:pt x="216" y="117"/>
                    </a:lnTo>
                    <a:lnTo>
                      <a:pt x="163" y="130"/>
                    </a:lnTo>
                    <a:lnTo>
                      <a:pt x="58" y="29"/>
                    </a:lnTo>
                    <a:lnTo>
                      <a:pt x="0" y="0"/>
                    </a:lnTo>
                  </a:path>
                </a:pathLst>
              </a:custGeom>
              <a:noFill/>
              <a:ln w="38100" cap="flat" cmpd="sng">
                <a:solidFill>
                  <a:schemeClr val="bg1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spcBef>
                    <a:spcPct val="20000"/>
                  </a:spcBef>
                  <a:defRPr/>
                </a:pPr>
                <a:endParaRPr lang="ru-RU" sz="2800" b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endParaRPr>
              </a:p>
            </p:txBody>
          </p:sp>
        </p:grpSp>
        <p:sp>
          <p:nvSpPr>
            <p:cNvPr id="6" name="Oval 78"/>
            <p:cNvSpPr>
              <a:spLocks noChangeArrowheads="1"/>
            </p:cNvSpPr>
            <p:nvPr/>
          </p:nvSpPr>
          <p:spPr bwMode="auto">
            <a:xfrm>
              <a:off x="3356" y="3282"/>
              <a:ext cx="49" cy="54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spcBef>
                  <a:spcPct val="20000"/>
                </a:spcBef>
                <a:defRPr/>
              </a:pPr>
              <a:endParaRPr lang="ru-RU" sz="28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  <p:sp>
          <p:nvSpPr>
            <p:cNvPr id="7" name="Freeform 79"/>
            <p:cNvSpPr>
              <a:spLocks/>
            </p:cNvSpPr>
            <p:nvPr/>
          </p:nvSpPr>
          <p:spPr bwMode="auto">
            <a:xfrm>
              <a:off x="1618" y="1208"/>
              <a:ext cx="490" cy="664"/>
            </a:xfrm>
            <a:custGeom>
              <a:avLst/>
              <a:gdLst/>
              <a:ahLst/>
              <a:cxnLst>
                <a:cxn ang="0">
                  <a:pos x="490" y="44"/>
                </a:cxn>
                <a:cxn ang="0">
                  <a:pos x="450" y="5"/>
                </a:cxn>
                <a:cxn ang="0">
                  <a:pos x="372" y="15"/>
                </a:cxn>
                <a:cxn ang="0">
                  <a:pos x="340" y="15"/>
                </a:cxn>
                <a:cxn ang="0">
                  <a:pos x="302" y="49"/>
                </a:cxn>
                <a:cxn ang="0">
                  <a:pos x="273" y="98"/>
                </a:cxn>
                <a:cxn ang="0">
                  <a:pos x="226" y="143"/>
                </a:cxn>
                <a:cxn ang="0">
                  <a:pos x="204" y="174"/>
                </a:cxn>
                <a:cxn ang="0">
                  <a:pos x="200" y="223"/>
                </a:cxn>
                <a:cxn ang="0">
                  <a:pos x="191" y="259"/>
                </a:cxn>
                <a:cxn ang="0">
                  <a:pos x="191" y="300"/>
                </a:cxn>
                <a:cxn ang="0">
                  <a:pos x="196" y="353"/>
                </a:cxn>
                <a:cxn ang="0">
                  <a:pos x="204" y="398"/>
                </a:cxn>
                <a:cxn ang="0">
                  <a:pos x="200" y="466"/>
                </a:cxn>
                <a:cxn ang="0">
                  <a:pos x="161" y="494"/>
                </a:cxn>
                <a:cxn ang="0">
                  <a:pos x="123" y="526"/>
                </a:cxn>
                <a:cxn ang="0">
                  <a:pos x="91" y="571"/>
                </a:cxn>
                <a:cxn ang="0">
                  <a:pos x="16" y="599"/>
                </a:cxn>
                <a:cxn ang="0">
                  <a:pos x="1" y="640"/>
                </a:cxn>
                <a:cxn ang="0">
                  <a:pos x="25" y="664"/>
                </a:cxn>
              </a:cxnLst>
              <a:rect l="0" t="0" r="r" b="b"/>
              <a:pathLst>
                <a:path w="490" h="664">
                  <a:moveTo>
                    <a:pt x="490" y="44"/>
                  </a:moveTo>
                  <a:cubicBezTo>
                    <a:pt x="483" y="37"/>
                    <a:pt x="470" y="10"/>
                    <a:pt x="450" y="5"/>
                  </a:cubicBezTo>
                  <a:cubicBezTo>
                    <a:pt x="430" y="0"/>
                    <a:pt x="390" y="13"/>
                    <a:pt x="372" y="15"/>
                  </a:cubicBezTo>
                  <a:cubicBezTo>
                    <a:pt x="354" y="16"/>
                    <a:pt x="351" y="9"/>
                    <a:pt x="340" y="15"/>
                  </a:cubicBezTo>
                  <a:cubicBezTo>
                    <a:pt x="328" y="21"/>
                    <a:pt x="313" y="35"/>
                    <a:pt x="302" y="49"/>
                  </a:cubicBezTo>
                  <a:cubicBezTo>
                    <a:pt x="291" y="63"/>
                    <a:pt x="286" y="82"/>
                    <a:pt x="273" y="98"/>
                  </a:cubicBezTo>
                  <a:cubicBezTo>
                    <a:pt x="260" y="114"/>
                    <a:pt x="237" y="130"/>
                    <a:pt x="226" y="143"/>
                  </a:cubicBezTo>
                  <a:cubicBezTo>
                    <a:pt x="215" y="156"/>
                    <a:pt x="208" y="160"/>
                    <a:pt x="204" y="174"/>
                  </a:cubicBezTo>
                  <a:cubicBezTo>
                    <a:pt x="200" y="187"/>
                    <a:pt x="201" y="208"/>
                    <a:pt x="200" y="223"/>
                  </a:cubicBezTo>
                  <a:cubicBezTo>
                    <a:pt x="198" y="237"/>
                    <a:pt x="193" y="247"/>
                    <a:pt x="191" y="259"/>
                  </a:cubicBezTo>
                  <a:cubicBezTo>
                    <a:pt x="190" y="272"/>
                    <a:pt x="191" y="285"/>
                    <a:pt x="191" y="300"/>
                  </a:cubicBezTo>
                  <a:cubicBezTo>
                    <a:pt x="192" y="315"/>
                    <a:pt x="194" y="337"/>
                    <a:pt x="196" y="353"/>
                  </a:cubicBezTo>
                  <a:cubicBezTo>
                    <a:pt x="197" y="369"/>
                    <a:pt x="203" y="379"/>
                    <a:pt x="204" y="398"/>
                  </a:cubicBezTo>
                  <a:cubicBezTo>
                    <a:pt x="205" y="417"/>
                    <a:pt x="207" y="450"/>
                    <a:pt x="200" y="466"/>
                  </a:cubicBezTo>
                  <a:cubicBezTo>
                    <a:pt x="193" y="482"/>
                    <a:pt x="174" y="484"/>
                    <a:pt x="161" y="494"/>
                  </a:cubicBezTo>
                  <a:cubicBezTo>
                    <a:pt x="148" y="504"/>
                    <a:pt x="135" y="513"/>
                    <a:pt x="123" y="526"/>
                  </a:cubicBezTo>
                  <a:cubicBezTo>
                    <a:pt x="111" y="539"/>
                    <a:pt x="109" y="559"/>
                    <a:pt x="91" y="571"/>
                  </a:cubicBezTo>
                  <a:cubicBezTo>
                    <a:pt x="73" y="583"/>
                    <a:pt x="31" y="588"/>
                    <a:pt x="16" y="599"/>
                  </a:cubicBezTo>
                  <a:cubicBezTo>
                    <a:pt x="1" y="610"/>
                    <a:pt x="0" y="629"/>
                    <a:pt x="1" y="640"/>
                  </a:cubicBezTo>
                  <a:cubicBezTo>
                    <a:pt x="2" y="651"/>
                    <a:pt x="20" y="659"/>
                    <a:pt x="25" y="664"/>
                  </a:cubicBezTo>
                </a:path>
              </a:pathLst>
            </a:custGeom>
            <a:noFill/>
            <a:ln w="508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20000"/>
                </a:spcBef>
                <a:defRPr/>
              </a:pPr>
              <a:endParaRPr lang="ru-RU" sz="28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  <p:sp>
          <p:nvSpPr>
            <p:cNvPr id="8" name="Freeform 80"/>
            <p:cNvSpPr>
              <a:spLocks/>
            </p:cNvSpPr>
            <p:nvPr/>
          </p:nvSpPr>
          <p:spPr bwMode="auto">
            <a:xfrm>
              <a:off x="3123" y="1905"/>
              <a:ext cx="793" cy="20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5" y="125"/>
                </a:cxn>
                <a:cxn ang="0">
                  <a:pos x="178" y="169"/>
                </a:cxn>
                <a:cxn ang="0">
                  <a:pos x="250" y="198"/>
                </a:cxn>
                <a:cxn ang="0">
                  <a:pos x="280" y="240"/>
                </a:cxn>
                <a:cxn ang="0">
                  <a:pos x="303" y="293"/>
                </a:cxn>
                <a:cxn ang="0">
                  <a:pos x="308" y="370"/>
                </a:cxn>
                <a:cxn ang="0">
                  <a:pos x="316" y="418"/>
                </a:cxn>
                <a:cxn ang="0">
                  <a:pos x="348" y="427"/>
                </a:cxn>
                <a:cxn ang="0">
                  <a:pos x="365" y="471"/>
                </a:cxn>
                <a:cxn ang="0">
                  <a:pos x="404" y="591"/>
                </a:cxn>
                <a:cxn ang="0">
                  <a:pos x="437" y="701"/>
                </a:cxn>
                <a:cxn ang="0">
                  <a:pos x="482" y="770"/>
                </a:cxn>
                <a:cxn ang="0">
                  <a:pos x="533" y="834"/>
                </a:cxn>
                <a:cxn ang="0">
                  <a:pos x="572" y="898"/>
                </a:cxn>
                <a:cxn ang="0">
                  <a:pos x="591" y="975"/>
                </a:cxn>
                <a:cxn ang="0">
                  <a:pos x="634" y="1047"/>
                </a:cxn>
                <a:cxn ang="0">
                  <a:pos x="668" y="1119"/>
                </a:cxn>
                <a:cxn ang="0">
                  <a:pos x="701" y="1224"/>
                </a:cxn>
                <a:cxn ang="0">
                  <a:pos x="706" y="1306"/>
                </a:cxn>
                <a:cxn ang="0">
                  <a:pos x="744" y="1373"/>
                </a:cxn>
                <a:cxn ang="0">
                  <a:pos x="768" y="1459"/>
                </a:cxn>
                <a:cxn ang="0">
                  <a:pos x="811" y="1532"/>
                </a:cxn>
                <a:cxn ang="0">
                  <a:pos x="840" y="1604"/>
                </a:cxn>
                <a:cxn ang="0">
                  <a:pos x="805" y="1666"/>
                </a:cxn>
                <a:cxn ang="0">
                  <a:pos x="792" y="1738"/>
                </a:cxn>
                <a:cxn ang="0">
                  <a:pos x="778" y="1815"/>
                </a:cxn>
                <a:cxn ang="0">
                  <a:pos x="744" y="1882"/>
                </a:cxn>
                <a:cxn ang="0">
                  <a:pos x="701" y="1973"/>
                </a:cxn>
                <a:cxn ang="0">
                  <a:pos x="706" y="2059"/>
                </a:cxn>
                <a:cxn ang="0">
                  <a:pos x="696" y="2141"/>
                </a:cxn>
                <a:cxn ang="0">
                  <a:pos x="711" y="2213"/>
                </a:cxn>
                <a:cxn ang="0">
                  <a:pos x="735" y="2300"/>
                </a:cxn>
                <a:cxn ang="0">
                  <a:pos x="883" y="2314"/>
                </a:cxn>
                <a:cxn ang="0">
                  <a:pos x="960" y="2401"/>
                </a:cxn>
              </a:cxnLst>
              <a:rect l="0" t="0" r="r" b="b"/>
              <a:pathLst>
                <a:path w="960" h="2401">
                  <a:moveTo>
                    <a:pt x="0" y="0"/>
                  </a:moveTo>
                  <a:cubicBezTo>
                    <a:pt x="21" y="21"/>
                    <a:pt x="95" y="97"/>
                    <a:pt x="125" y="125"/>
                  </a:cubicBezTo>
                  <a:cubicBezTo>
                    <a:pt x="155" y="153"/>
                    <a:pt x="157" y="157"/>
                    <a:pt x="178" y="169"/>
                  </a:cubicBezTo>
                  <a:cubicBezTo>
                    <a:pt x="199" y="181"/>
                    <a:pt x="233" y="186"/>
                    <a:pt x="250" y="198"/>
                  </a:cubicBezTo>
                  <a:cubicBezTo>
                    <a:pt x="267" y="210"/>
                    <a:pt x="271" y="224"/>
                    <a:pt x="280" y="240"/>
                  </a:cubicBezTo>
                  <a:cubicBezTo>
                    <a:pt x="289" y="256"/>
                    <a:pt x="298" y="271"/>
                    <a:pt x="303" y="293"/>
                  </a:cubicBezTo>
                  <a:cubicBezTo>
                    <a:pt x="308" y="315"/>
                    <a:pt x="306" y="349"/>
                    <a:pt x="308" y="370"/>
                  </a:cubicBezTo>
                  <a:cubicBezTo>
                    <a:pt x="310" y="391"/>
                    <a:pt x="309" y="409"/>
                    <a:pt x="316" y="418"/>
                  </a:cubicBezTo>
                  <a:cubicBezTo>
                    <a:pt x="323" y="427"/>
                    <a:pt x="340" y="418"/>
                    <a:pt x="348" y="427"/>
                  </a:cubicBezTo>
                  <a:cubicBezTo>
                    <a:pt x="356" y="436"/>
                    <a:pt x="356" y="444"/>
                    <a:pt x="365" y="471"/>
                  </a:cubicBezTo>
                  <a:cubicBezTo>
                    <a:pt x="374" y="498"/>
                    <a:pt x="392" y="553"/>
                    <a:pt x="404" y="591"/>
                  </a:cubicBezTo>
                  <a:cubicBezTo>
                    <a:pt x="416" y="629"/>
                    <a:pt x="424" y="671"/>
                    <a:pt x="437" y="701"/>
                  </a:cubicBezTo>
                  <a:cubicBezTo>
                    <a:pt x="450" y="731"/>
                    <a:pt x="466" y="748"/>
                    <a:pt x="482" y="770"/>
                  </a:cubicBezTo>
                  <a:cubicBezTo>
                    <a:pt x="498" y="792"/>
                    <a:pt x="518" y="813"/>
                    <a:pt x="533" y="834"/>
                  </a:cubicBezTo>
                  <a:cubicBezTo>
                    <a:pt x="548" y="855"/>
                    <a:pt x="562" y="875"/>
                    <a:pt x="572" y="898"/>
                  </a:cubicBezTo>
                  <a:cubicBezTo>
                    <a:pt x="582" y="921"/>
                    <a:pt x="581" y="950"/>
                    <a:pt x="591" y="975"/>
                  </a:cubicBezTo>
                  <a:cubicBezTo>
                    <a:pt x="601" y="1000"/>
                    <a:pt x="621" y="1023"/>
                    <a:pt x="634" y="1047"/>
                  </a:cubicBezTo>
                  <a:cubicBezTo>
                    <a:pt x="647" y="1071"/>
                    <a:pt x="657" y="1089"/>
                    <a:pt x="668" y="1119"/>
                  </a:cubicBezTo>
                  <a:cubicBezTo>
                    <a:pt x="679" y="1149"/>
                    <a:pt x="695" y="1193"/>
                    <a:pt x="701" y="1224"/>
                  </a:cubicBezTo>
                  <a:cubicBezTo>
                    <a:pt x="707" y="1255"/>
                    <a:pt x="699" y="1281"/>
                    <a:pt x="706" y="1306"/>
                  </a:cubicBezTo>
                  <a:cubicBezTo>
                    <a:pt x="713" y="1331"/>
                    <a:pt x="734" y="1348"/>
                    <a:pt x="744" y="1373"/>
                  </a:cubicBezTo>
                  <a:cubicBezTo>
                    <a:pt x="754" y="1398"/>
                    <a:pt x="757" y="1433"/>
                    <a:pt x="768" y="1459"/>
                  </a:cubicBezTo>
                  <a:cubicBezTo>
                    <a:pt x="779" y="1485"/>
                    <a:pt x="799" y="1508"/>
                    <a:pt x="811" y="1532"/>
                  </a:cubicBezTo>
                  <a:cubicBezTo>
                    <a:pt x="823" y="1556"/>
                    <a:pt x="841" y="1582"/>
                    <a:pt x="840" y="1604"/>
                  </a:cubicBezTo>
                  <a:cubicBezTo>
                    <a:pt x="839" y="1626"/>
                    <a:pt x="813" y="1644"/>
                    <a:pt x="805" y="1666"/>
                  </a:cubicBezTo>
                  <a:cubicBezTo>
                    <a:pt x="797" y="1688"/>
                    <a:pt x="796" y="1713"/>
                    <a:pt x="792" y="1738"/>
                  </a:cubicBezTo>
                  <a:cubicBezTo>
                    <a:pt x="788" y="1763"/>
                    <a:pt x="786" y="1791"/>
                    <a:pt x="778" y="1815"/>
                  </a:cubicBezTo>
                  <a:cubicBezTo>
                    <a:pt x="770" y="1839"/>
                    <a:pt x="757" y="1856"/>
                    <a:pt x="744" y="1882"/>
                  </a:cubicBezTo>
                  <a:cubicBezTo>
                    <a:pt x="731" y="1908"/>
                    <a:pt x="707" y="1944"/>
                    <a:pt x="701" y="1973"/>
                  </a:cubicBezTo>
                  <a:cubicBezTo>
                    <a:pt x="695" y="2002"/>
                    <a:pt x="707" y="2031"/>
                    <a:pt x="706" y="2059"/>
                  </a:cubicBezTo>
                  <a:cubicBezTo>
                    <a:pt x="705" y="2087"/>
                    <a:pt x="695" y="2115"/>
                    <a:pt x="696" y="2141"/>
                  </a:cubicBezTo>
                  <a:cubicBezTo>
                    <a:pt x="697" y="2167"/>
                    <a:pt x="705" y="2187"/>
                    <a:pt x="711" y="2213"/>
                  </a:cubicBezTo>
                  <a:cubicBezTo>
                    <a:pt x="717" y="2239"/>
                    <a:pt x="706" y="2283"/>
                    <a:pt x="735" y="2300"/>
                  </a:cubicBezTo>
                  <a:cubicBezTo>
                    <a:pt x="764" y="2317"/>
                    <a:pt x="845" y="2297"/>
                    <a:pt x="883" y="2314"/>
                  </a:cubicBezTo>
                  <a:cubicBezTo>
                    <a:pt x="921" y="2331"/>
                    <a:pt x="944" y="2383"/>
                    <a:pt x="960" y="2401"/>
                  </a:cubicBezTo>
                </a:path>
              </a:pathLst>
            </a:custGeom>
            <a:noFill/>
            <a:ln w="508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20000"/>
                </a:spcBef>
                <a:defRPr/>
              </a:pPr>
              <a:endParaRPr lang="ru-RU" sz="28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  <p:grpSp>
          <p:nvGrpSpPr>
            <p:cNvPr id="5" name="Group 81"/>
            <p:cNvGrpSpPr>
              <a:grpSpLocks/>
            </p:cNvGrpSpPr>
            <p:nvPr/>
          </p:nvGrpSpPr>
          <p:grpSpPr bwMode="auto">
            <a:xfrm>
              <a:off x="2123" y="1278"/>
              <a:ext cx="1014" cy="640"/>
              <a:chOff x="1875" y="970"/>
              <a:chExt cx="1221" cy="808"/>
            </a:xfrm>
          </p:grpSpPr>
          <p:sp>
            <p:nvSpPr>
              <p:cNvPr id="44" name="Freeform 82"/>
              <p:cNvSpPr>
                <a:spLocks/>
              </p:cNvSpPr>
              <p:nvPr/>
            </p:nvSpPr>
            <p:spPr bwMode="auto">
              <a:xfrm>
                <a:off x="1875" y="970"/>
                <a:ext cx="1210" cy="80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06" y="249"/>
                  </a:cxn>
                  <a:cxn ang="0">
                    <a:pos x="689" y="442"/>
                  </a:cxn>
                  <a:cxn ang="0">
                    <a:pos x="897" y="579"/>
                  </a:cxn>
                  <a:cxn ang="0">
                    <a:pos x="1104" y="712"/>
                  </a:cxn>
                  <a:cxn ang="0">
                    <a:pos x="1179" y="760"/>
                  </a:cxn>
                </a:cxnLst>
                <a:rect l="0" t="0" r="r" b="b"/>
                <a:pathLst>
                  <a:path w="1179" h="760">
                    <a:moveTo>
                      <a:pt x="0" y="0"/>
                    </a:moveTo>
                    <a:cubicBezTo>
                      <a:pt x="68" y="42"/>
                      <a:pt x="291" y="175"/>
                      <a:pt x="406" y="249"/>
                    </a:cubicBezTo>
                    <a:cubicBezTo>
                      <a:pt x="521" y="323"/>
                      <a:pt x="608" y="387"/>
                      <a:pt x="689" y="442"/>
                    </a:cubicBezTo>
                    <a:cubicBezTo>
                      <a:pt x="771" y="497"/>
                      <a:pt x="828" y="534"/>
                      <a:pt x="897" y="579"/>
                    </a:cubicBezTo>
                    <a:cubicBezTo>
                      <a:pt x="966" y="624"/>
                      <a:pt x="1057" y="682"/>
                      <a:pt x="1104" y="712"/>
                    </a:cubicBezTo>
                    <a:cubicBezTo>
                      <a:pt x="1151" y="742"/>
                      <a:pt x="1164" y="750"/>
                      <a:pt x="1179" y="760"/>
                    </a:cubicBezTo>
                  </a:path>
                </a:pathLst>
              </a:custGeom>
              <a:noFill/>
              <a:ln w="63500">
                <a:solidFill>
                  <a:srgbClr val="00FF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spcBef>
                    <a:spcPct val="20000"/>
                  </a:spcBef>
                  <a:defRPr/>
                </a:pPr>
                <a:endParaRPr lang="ru-RU" sz="2800" b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endParaRPr>
              </a:p>
            </p:txBody>
          </p:sp>
          <p:sp>
            <p:nvSpPr>
              <p:cNvPr id="45" name="Freeform 83"/>
              <p:cNvSpPr>
                <a:spLocks/>
              </p:cNvSpPr>
              <p:nvPr/>
            </p:nvSpPr>
            <p:spPr bwMode="auto">
              <a:xfrm>
                <a:off x="1886" y="978"/>
                <a:ext cx="1210" cy="79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06" y="249"/>
                  </a:cxn>
                  <a:cxn ang="0">
                    <a:pos x="689" y="442"/>
                  </a:cxn>
                  <a:cxn ang="0">
                    <a:pos x="897" y="579"/>
                  </a:cxn>
                  <a:cxn ang="0">
                    <a:pos x="1104" y="712"/>
                  </a:cxn>
                  <a:cxn ang="0">
                    <a:pos x="1179" y="760"/>
                  </a:cxn>
                </a:cxnLst>
                <a:rect l="0" t="0" r="r" b="b"/>
                <a:pathLst>
                  <a:path w="1179" h="760">
                    <a:moveTo>
                      <a:pt x="0" y="0"/>
                    </a:moveTo>
                    <a:cubicBezTo>
                      <a:pt x="68" y="42"/>
                      <a:pt x="291" y="175"/>
                      <a:pt x="406" y="249"/>
                    </a:cubicBezTo>
                    <a:cubicBezTo>
                      <a:pt x="521" y="323"/>
                      <a:pt x="608" y="387"/>
                      <a:pt x="689" y="442"/>
                    </a:cubicBezTo>
                    <a:cubicBezTo>
                      <a:pt x="771" y="497"/>
                      <a:pt x="828" y="534"/>
                      <a:pt x="897" y="579"/>
                    </a:cubicBezTo>
                    <a:cubicBezTo>
                      <a:pt x="966" y="624"/>
                      <a:pt x="1057" y="682"/>
                      <a:pt x="1104" y="712"/>
                    </a:cubicBezTo>
                    <a:cubicBezTo>
                      <a:pt x="1151" y="742"/>
                      <a:pt x="1164" y="750"/>
                      <a:pt x="1179" y="760"/>
                    </a:cubicBezTo>
                  </a:path>
                </a:pathLst>
              </a:custGeom>
              <a:noFill/>
              <a:ln w="38100" cap="flat">
                <a:solidFill>
                  <a:schemeClr val="bg1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spcBef>
                    <a:spcPct val="20000"/>
                  </a:spcBef>
                  <a:defRPr/>
                </a:pPr>
                <a:endParaRPr lang="ru-RU" sz="2800" b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endParaRPr>
              </a:p>
            </p:txBody>
          </p:sp>
        </p:grpSp>
        <p:grpSp>
          <p:nvGrpSpPr>
            <p:cNvPr id="9" name="Group 84"/>
            <p:cNvGrpSpPr>
              <a:grpSpLocks/>
            </p:cNvGrpSpPr>
            <p:nvPr/>
          </p:nvGrpSpPr>
          <p:grpSpPr bwMode="auto">
            <a:xfrm>
              <a:off x="999" y="1228"/>
              <a:ext cx="2783" cy="2706"/>
              <a:chOff x="475" y="928"/>
              <a:chExt cx="3481" cy="3363"/>
            </a:xfrm>
          </p:grpSpPr>
          <p:sp>
            <p:nvSpPr>
              <p:cNvPr id="23" name="Rectangle 85"/>
              <p:cNvSpPr>
                <a:spLocks noChangeArrowheads="1"/>
              </p:cNvSpPr>
              <p:nvPr/>
            </p:nvSpPr>
            <p:spPr bwMode="auto">
              <a:xfrm>
                <a:off x="3620" y="4065"/>
                <a:ext cx="81" cy="82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spcBef>
                    <a:spcPct val="20000"/>
                  </a:spcBef>
                  <a:defRPr/>
                </a:pPr>
                <a:endParaRPr lang="ru-RU" sz="2800" b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endParaRPr>
              </a:p>
            </p:txBody>
          </p:sp>
          <p:sp>
            <p:nvSpPr>
              <p:cNvPr id="24" name="Rectangle 86"/>
              <p:cNvSpPr>
                <a:spLocks noChangeArrowheads="1"/>
              </p:cNvSpPr>
              <p:nvPr/>
            </p:nvSpPr>
            <p:spPr bwMode="auto">
              <a:xfrm>
                <a:off x="3759" y="4208"/>
                <a:ext cx="81" cy="8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spcBef>
                    <a:spcPct val="20000"/>
                  </a:spcBef>
                  <a:defRPr/>
                </a:pPr>
                <a:endParaRPr lang="ru-RU" sz="2800" b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endParaRPr>
              </a:p>
            </p:txBody>
          </p:sp>
          <p:sp>
            <p:nvSpPr>
              <p:cNvPr id="25" name="Oval 87"/>
              <p:cNvSpPr>
                <a:spLocks noChangeArrowheads="1"/>
              </p:cNvSpPr>
              <p:nvPr/>
            </p:nvSpPr>
            <p:spPr bwMode="auto">
              <a:xfrm>
                <a:off x="3110" y="3491"/>
                <a:ext cx="63" cy="65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spcBef>
                    <a:spcPct val="20000"/>
                  </a:spcBef>
                  <a:defRPr/>
                </a:pPr>
                <a:endParaRPr lang="ru-RU" sz="2800" b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endParaRPr>
              </a:p>
            </p:txBody>
          </p:sp>
          <p:sp>
            <p:nvSpPr>
              <p:cNvPr id="26" name="Oval 88"/>
              <p:cNvSpPr>
                <a:spLocks noChangeArrowheads="1"/>
              </p:cNvSpPr>
              <p:nvPr/>
            </p:nvSpPr>
            <p:spPr bwMode="auto">
              <a:xfrm>
                <a:off x="2856" y="3389"/>
                <a:ext cx="63" cy="65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spcBef>
                    <a:spcPct val="20000"/>
                  </a:spcBef>
                  <a:defRPr/>
                </a:pPr>
                <a:endParaRPr lang="ru-RU" sz="2800" b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endParaRPr>
              </a:p>
            </p:txBody>
          </p:sp>
          <p:sp>
            <p:nvSpPr>
              <p:cNvPr id="27" name="Oval 89"/>
              <p:cNvSpPr>
                <a:spLocks noChangeArrowheads="1"/>
              </p:cNvSpPr>
              <p:nvPr/>
            </p:nvSpPr>
            <p:spPr bwMode="auto">
              <a:xfrm>
                <a:off x="2638" y="3299"/>
                <a:ext cx="64" cy="63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spcBef>
                    <a:spcPct val="20000"/>
                  </a:spcBef>
                  <a:defRPr/>
                </a:pPr>
                <a:endParaRPr lang="ru-RU" sz="2800" b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endParaRPr>
              </a:p>
            </p:txBody>
          </p:sp>
          <p:sp>
            <p:nvSpPr>
              <p:cNvPr id="28" name="Oval 90"/>
              <p:cNvSpPr>
                <a:spLocks noChangeArrowheads="1"/>
              </p:cNvSpPr>
              <p:nvPr/>
            </p:nvSpPr>
            <p:spPr bwMode="auto">
              <a:xfrm>
                <a:off x="2462" y="3196"/>
                <a:ext cx="64" cy="67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spcBef>
                    <a:spcPct val="20000"/>
                  </a:spcBef>
                  <a:defRPr/>
                </a:pPr>
                <a:endParaRPr lang="ru-RU" sz="2800" b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endParaRPr>
              </a:p>
            </p:txBody>
          </p:sp>
          <p:sp>
            <p:nvSpPr>
              <p:cNvPr id="29" name="Oval 91"/>
              <p:cNvSpPr>
                <a:spLocks noChangeArrowheads="1"/>
              </p:cNvSpPr>
              <p:nvPr/>
            </p:nvSpPr>
            <p:spPr bwMode="auto">
              <a:xfrm>
                <a:off x="1996" y="2484"/>
                <a:ext cx="63" cy="65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spcBef>
                    <a:spcPct val="20000"/>
                  </a:spcBef>
                  <a:defRPr/>
                </a:pPr>
                <a:endParaRPr lang="ru-RU" sz="2800" b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endParaRPr>
              </a:p>
            </p:txBody>
          </p:sp>
          <p:sp>
            <p:nvSpPr>
              <p:cNvPr id="30" name="Oval 92"/>
              <p:cNvSpPr>
                <a:spLocks noChangeArrowheads="1"/>
              </p:cNvSpPr>
              <p:nvPr/>
            </p:nvSpPr>
            <p:spPr bwMode="auto">
              <a:xfrm>
                <a:off x="605" y="1273"/>
                <a:ext cx="63" cy="64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spcBef>
                    <a:spcPct val="20000"/>
                  </a:spcBef>
                  <a:defRPr/>
                </a:pPr>
                <a:endParaRPr lang="ru-RU" sz="2800" b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endParaRPr>
              </a:p>
            </p:txBody>
          </p:sp>
          <p:sp>
            <p:nvSpPr>
              <p:cNvPr id="31" name="Oval 93"/>
              <p:cNvSpPr>
                <a:spLocks noChangeArrowheads="1"/>
              </p:cNvSpPr>
              <p:nvPr/>
            </p:nvSpPr>
            <p:spPr bwMode="auto">
              <a:xfrm>
                <a:off x="1080" y="2255"/>
                <a:ext cx="63" cy="63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spcBef>
                    <a:spcPct val="20000"/>
                  </a:spcBef>
                  <a:defRPr/>
                </a:pPr>
                <a:endParaRPr lang="ru-RU" sz="2800" b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endParaRPr>
              </a:p>
            </p:txBody>
          </p:sp>
          <p:sp>
            <p:nvSpPr>
              <p:cNvPr id="32" name="Oval 94"/>
              <p:cNvSpPr>
                <a:spLocks noChangeArrowheads="1"/>
              </p:cNvSpPr>
              <p:nvPr/>
            </p:nvSpPr>
            <p:spPr bwMode="auto">
              <a:xfrm>
                <a:off x="1222" y="2795"/>
                <a:ext cx="64" cy="65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spcBef>
                    <a:spcPct val="20000"/>
                  </a:spcBef>
                  <a:defRPr/>
                </a:pPr>
                <a:endParaRPr lang="ru-RU" sz="2800" b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endParaRPr>
              </a:p>
            </p:txBody>
          </p:sp>
          <p:sp>
            <p:nvSpPr>
              <p:cNvPr id="33" name="Oval 95"/>
              <p:cNvSpPr>
                <a:spLocks noChangeArrowheads="1"/>
              </p:cNvSpPr>
              <p:nvPr/>
            </p:nvSpPr>
            <p:spPr bwMode="auto">
              <a:xfrm>
                <a:off x="475" y="1184"/>
                <a:ext cx="64" cy="65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spcBef>
                    <a:spcPct val="20000"/>
                  </a:spcBef>
                  <a:defRPr/>
                </a:pPr>
                <a:endParaRPr lang="ru-RU" sz="2800" b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endParaRPr>
              </a:p>
            </p:txBody>
          </p:sp>
          <p:sp>
            <p:nvSpPr>
              <p:cNvPr id="34" name="Oval 96"/>
              <p:cNvSpPr>
                <a:spLocks noChangeArrowheads="1"/>
              </p:cNvSpPr>
              <p:nvPr/>
            </p:nvSpPr>
            <p:spPr bwMode="auto">
              <a:xfrm>
                <a:off x="3070" y="1748"/>
                <a:ext cx="64" cy="64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spcBef>
                    <a:spcPct val="20000"/>
                  </a:spcBef>
                  <a:defRPr/>
                </a:pPr>
                <a:endParaRPr lang="ru-RU" sz="2800" b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endParaRPr>
              </a:p>
            </p:txBody>
          </p:sp>
          <p:sp>
            <p:nvSpPr>
              <p:cNvPr id="35" name="Oval 97"/>
              <p:cNvSpPr>
                <a:spLocks noChangeArrowheads="1"/>
              </p:cNvSpPr>
              <p:nvPr/>
            </p:nvSpPr>
            <p:spPr bwMode="auto">
              <a:xfrm>
                <a:off x="1823" y="928"/>
                <a:ext cx="64" cy="65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spcBef>
                    <a:spcPct val="20000"/>
                  </a:spcBef>
                  <a:defRPr/>
                </a:pPr>
                <a:endParaRPr lang="ru-RU" sz="2800" b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endParaRPr>
              </a:p>
            </p:txBody>
          </p:sp>
          <p:sp>
            <p:nvSpPr>
              <p:cNvPr id="36" name="Oval 98"/>
              <p:cNvSpPr>
                <a:spLocks noChangeArrowheads="1"/>
              </p:cNvSpPr>
              <p:nvPr/>
            </p:nvSpPr>
            <p:spPr bwMode="auto">
              <a:xfrm>
                <a:off x="1231" y="1717"/>
                <a:ext cx="63" cy="64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spcBef>
                    <a:spcPct val="20000"/>
                  </a:spcBef>
                  <a:defRPr/>
                </a:pPr>
                <a:endParaRPr lang="ru-RU" sz="2800" b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endParaRPr>
              </a:p>
            </p:txBody>
          </p:sp>
          <p:sp>
            <p:nvSpPr>
              <p:cNvPr id="37" name="Oval 99"/>
              <p:cNvSpPr>
                <a:spLocks noChangeArrowheads="1"/>
              </p:cNvSpPr>
              <p:nvPr/>
            </p:nvSpPr>
            <p:spPr bwMode="auto">
              <a:xfrm>
                <a:off x="3497" y="3670"/>
                <a:ext cx="64" cy="64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spcBef>
                    <a:spcPct val="20000"/>
                  </a:spcBef>
                  <a:defRPr/>
                </a:pPr>
                <a:endParaRPr lang="ru-RU" sz="2800" b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endParaRPr>
              </a:p>
            </p:txBody>
          </p:sp>
          <p:sp>
            <p:nvSpPr>
              <p:cNvPr id="38" name="Oval 100"/>
              <p:cNvSpPr>
                <a:spLocks noChangeArrowheads="1"/>
              </p:cNvSpPr>
              <p:nvPr/>
            </p:nvSpPr>
            <p:spPr bwMode="auto">
              <a:xfrm>
                <a:off x="3769" y="3934"/>
                <a:ext cx="63" cy="65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spcBef>
                    <a:spcPct val="20000"/>
                  </a:spcBef>
                  <a:defRPr/>
                </a:pPr>
                <a:endParaRPr lang="ru-RU" sz="2800" b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endParaRPr>
              </a:p>
            </p:txBody>
          </p:sp>
          <p:sp>
            <p:nvSpPr>
              <p:cNvPr id="39" name="Oval 101"/>
              <p:cNvSpPr>
                <a:spLocks noChangeArrowheads="1"/>
              </p:cNvSpPr>
              <p:nvPr/>
            </p:nvSpPr>
            <p:spPr bwMode="auto">
              <a:xfrm>
                <a:off x="3892" y="3390"/>
                <a:ext cx="64" cy="65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spcBef>
                    <a:spcPct val="20000"/>
                  </a:spcBef>
                  <a:defRPr/>
                </a:pPr>
                <a:endParaRPr lang="ru-RU" sz="2800" b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endParaRPr>
              </a:p>
            </p:txBody>
          </p:sp>
          <p:sp>
            <p:nvSpPr>
              <p:cNvPr id="40" name="Oval 102"/>
              <p:cNvSpPr>
                <a:spLocks noChangeArrowheads="1"/>
              </p:cNvSpPr>
              <p:nvPr/>
            </p:nvSpPr>
            <p:spPr bwMode="auto">
              <a:xfrm>
                <a:off x="3635" y="2722"/>
                <a:ext cx="64" cy="65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spcBef>
                    <a:spcPct val="20000"/>
                  </a:spcBef>
                  <a:defRPr/>
                </a:pPr>
                <a:endParaRPr lang="ru-RU" sz="2800" b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endParaRPr>
              </a:p>
            </p:txBody>
          </p:sp>
          <p:sp>
            <p:nvSpPr>
              <p:cNvPr id="41" name="Oval 103"/>
              <p:cNvSpPr>
                <a:spLocks noChangeArrowheads="1"/>
              </p:cNvSpPr>
              <p:nvPr/>
            </p:nvSpPr>
            <p:spPr bwMode="auto">
              <a:xfrm>
                <a:off x="3423" y="2211"/>
                <a:ext cx="64" cy="64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spcBef>
                    <a:spcPct val="20000"/>
                  </a:spcBef>
                  <a:defRPr/>
                </a:pPr>
                <a:endParaRPr lang="ru-RU" sz="2800" b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endParaRPr>
              </a:p>
            </p:txBody>
          </p:sp>
          <p:sp>
            <p:nvSpPr>
              <p:cNvPr id="42" name="Oval 104"/>
              <p:cNvSpPr>
                <a:spLocks noChangeArrowheads="1"/>
              </p:cNvSpPr>
              <p:nvPr/>
            </p:nvSpPr>
            <p:spPr bwMode="auto">
              <a:xfrm>
                <a:off x="1096" y="2138"/>
                <a:ext cx="62" cy="65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spcBef>
                    <a:spcPct val="20000"/>
                  </a:spcBef>
                  <a:defRPr/>
                </a:pPr>
                <a:endParaRPr lang="ru-RU" sz="2800" b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endParaRPr>
              </a:p>
            </p:txBody>
          </p:sp>
          <p:sp>
            <p:nvSpPr>
              <p:cNvPr id="43" name="Oval 105"/>
              <p:cNvSpPr>
                <a:spLocks noChangeArrowheads="1"/>
              </p:cNvSpPr>
              <p:nvPr/>
            </p:nvSpPr>
            <p:spPr bwMode="auto">
              <a:xfrm>
                <a:off x="1001" y="2784"/>
                <a:ext cx="63" cy="65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spcBef>
                    <a:spcPct val="20000"/>
                  </a:spcBef>
                  <a:defRPr/>
                </a:pPr>
                <a:endParaRPr lang="ru-RU" sz="2800" b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endParaRPr>
              </a:p>
            </p:txBody>
          </p:sp>
        </p:grpSp>
        <p:sp>
          <p:nvSpPr>
            <p:cNvPr id="11" name="Oval 106"/>
            <p:cNvSpPr>
              <a:spLocks noChangeArrowheads="1"/>
            </p:cNvSpPr>
            <p:nvPr/>
          </p:nvSpPr>
          <p:spPr bwMode="auto">
            <a:xfrm>
              <a:off x="2088" y="1305"/>
              <a:ext cx="70" cy="72"/>
            </a:xfrm>
            <a:prstGeom prst="ellipse">
              <a:avLst/>
            </a:prstGeom>
            <a:solidFill>
              <a:srgbClr val="B2BB01">
                <a:alpha val="89999"/>
              </a:srgbClr>
            </a:solidFill>
            <a:ln w="3175">
              <a:noFill/>
              <a:round/>
              <a:headEnd/>
              <a:tailEnd/>
            </a:ln>
            <a:effectLst/>
          </p:spPr>
          <p:txBody>
            <a:bodyPr wrap="none" lIns="87272" tIns="43637" rIns="87272" bIns="43637" anchor="ctr">
              <a:spAutoFit/>
            </a:bodyPr>
            <a:lstStyle/>
            <a:p>
              <a:pPr>
                <a:spcBef>
                  <a:spcPct val="20000"/>
                </a:spcBef>
                <a:defRPr/>
              </a:pPr>
              <a:endParaRPr lang="ru-RU" sz="28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  <p:sp>
          <p:nvSpPr>
            <p:cNvPr id="21526" name="Text Box 107"/>
            <p:cNvSpPr txBox="1">
              <a:spLocks noChangeArrowheads="1"/>
            </p:cNvSpPr>
            <p:nvPr/>
          </p:nvSpPr>
          <p:spPr bwMode="auto">
            <a:xfrm>
              <a:off x="1211" y="1456"/>
              <a:ext cx="454" cy="8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873125"/>
              <a:r>
                <a:rPr lang="ru-RU" sz="900" b="1" i="1">
                  <a:solidFill>
                    <a:srgbClr val="000000"/>
                  </a:solidFill>
                </a:rPr>
                <a:t>Бусловская</a:t>
              </a:r>
            </a:p>
          </p:txBody>
        </p:sp>
        <p:sp>
          <p:nvSpPr>
            <p:cNvPr id="21527" name="Text Box 108"/>
            <p:cNvSpPr txBox="1">
              <a:spLocks noChangeArrowheads="1"/>
            </p:cNvSpPr>
            <p:nvPr/>
          </p:nvSpPr>
          <p:spPr bwMode="auto">
            <a:xfrm>
              <a:off x="1020" y="1344"/>
              <a:ext cx="435" cy="8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873125"/>
              <a:r>
                <a:rPr lang="ru-RU" sz="900" b="1" i="1">
                  <a:solidFill>
                    <a:srgbClr val="000000"/>
                  </a:solidFill>
                </a:rPr>
                <a:t>Вайниккала</a:t>
              </a:r>
            </a:p>
          </p:txBody>
        </p:sp>
        <p:sp>
          <p:nvSpPr>
            <p:cNvPr id="21528" name="Text Box 109"/>
            <p:cNvSpPr txBox="1">
              <a:spLocks noChangeArrowheads="1"/>
            </p:cNvSpPr>
            <p:nvPr/>
          </p:nvSpPr>
          <p:spPr bwMode="auto">
            <a:xfrm>
              <a:off x="2709" y="1933"/>
              <a:ext cx="374" cy="82"/>
            </a:xfrm>
            <a:prstGeom prst="rect">
              <a:avLst/>
            </a:prstGeom>
            <a:solidFill>
              <a:schemeClr val="bg1"/>
            </a:solidFill>
            <a:ln w="6350">
              <a:noFill/>
              <a:miter lim="800000"/>
              <a:headEnd/>
              <a:tailEnd/>
            </a:ln>
          </p:spPr>
          <p:txBody>
            <a:bodyPr wrap="none" lIns="17178" tIns="0" rIns="17178" bIns="0">
              <a:spAutoFit/>
            </a:bodyPr>
            <a:lstStyle/>
            <a:p>
              <a:pPr algn="ctr" defTabSz="873125"/>
              <a:r>
                <a:rPr lang="ru-RU" sz="900" b="1" i="1">
                  <a:solidFill>
                    <a:srgbClr val="000000"/>
                  </a:solidFill>
                </a:rPr>
                <a:t>Петяярви</a:t>
              </a:r>
            </a:p>
          </p:txBody>
        </p:sp>
        <p:sp>
          <p:nvSpPr>
            <p:cNvPr id="21529" name="Text Box 110"/>
            <p:cNvSpPr txBox="1">
              <a:spLocks noChangeArrowheads="1"/>
            </p:cNvSpPr>
            <p:nvPr/>
          </p:nvSpPr>
          <p:spPr bwMode="auto">
            <a:xfrm>
              <a:off x="3637" y="3609"/>
              <a:ext cx="227" cy="83"/>
            </a:xfrm>
            <a:prstGeom prst="rect">
              <a:avLst/>
            </a:prstGeom>
            <a:solidFill>
              <a:schemeClr val="bg1"/>
            </a:solidFill>
            <a:ln w="6350">
              <a:noFill/>
              <a:miter lim="800000"/>
              <a:headEnd/>
              <a:tailEnd/>
            </a:ln>
          </p:spPr>
          <p:txBody>
            <a:bodyPr wrap="none" lIns="17178" tIns="0" rIns="17178" bIns="0">
              <a:spAutoFit/>
            </a:bodyPr>
            <a:lstStyle/>
            <a:p>
              <a:pPr algn="ctr" defTabSz="873125"/>
              <a:r>
                <a:rPr lang="ru-RU" sz="900" b="1" i="1">
                  <a:solidFill>
                    <a:srgbClr val="000000"/>
                  </a:solidFill>
                </a:rPr>
                <a:t>Ручьи</a:t>
              </a:r>
            </a:p>
          </p:txBody>
        </p:sp>
        <p:sp>
          <p:nvSpPr>
            <p:cNvPr id="21530" name="Text Box 111"/>
            <p:cNvSpPr txBox="1">
              <a:spLocks noChangeArrowheads="1"/>
            </p:cNvSpPr>
            <p:nvPr/>
          </p:nvSpPr>
          <p:spPr bwMode="auto">
            <a:xfrm>
              <a:off x="2873" y="3797"/>
              <a:ext cx="628" cy="82"/>
            </a:xfrm>
            <a:prstGeom prst="rect">
              <a:avLst/>
            </a:prstGeom>
            <a:solidFill>
              <a:schemeClr val="bg1"/>
            </a:solidFill>
            <a:ln w="6350">
              <a:noFill/>
              <a:miter lim="800000"/>
              <a:headEnd/>
              <a:tailEnd/>
            </a:ln>
          </p:spPr>
          <p:txBody>
            <a:bodyPr wrap="none" lIns="17178" tIns="0" rIns="17178" bIns="0">
              <a:spAutoFit/>
            </a:bodyPr>
            <a:lstStyle/>
            <a:p>
              <a:pPr algn="ctr" defTabSz="873125"/>
              <a:r>
                <a:rPr lang="ru-RU" sz="900" b="1" i="1">
                  <a:solidFill>
                    <a:srgbClr val="000000"/>
                  </a:solidFill>
                </a:rPr>
                <a:t>Финляндский вкз.</a:t>
              </a:r>
            </a:p>
          </p:txBody>
        </p:sp>
        <p:sp>
          <p:nvSpPr>
            <p:cNvPr id="21531" name="Text Box 112"/>
            <p:cNvSpPr txBox="1">
              <a:spLocks noChangeArrowheads="1"/>
            </p:cNvSpPr>
            <p:nvPr/>
          </p:nvSpPr>
          <p:spPr bwMode="auto">
            <a:xfrm>
              <a:off x="3753" y="3857"/>
              <a:ext cx="544" cy="83"/>
            </a:xfrm>
            <a:prstGeom prst="rect">
              <a:avLst/>
            </a:prstGeom>
            <a:solidFill>
              <a:schemeClr val="bg1"/>
            </a:solidFill>
            <a:ln w="6350">
              <a:noFill/>
              <a:miter lim="800000"/>
              <a:headEnd/>
              <a:tailEnd/>
            </a:ln>
          </p:spPr>
          <p:txBody>
            <a:bodyPr wrap="none" lIns="17178" tIns="0" rIns="17178" bIns="0">
              <a:spAutoFit/>
            </a:bodyPr>
            <a:lstStyle/>
            <a:p>
              <a:pPr algn="ctr" defTabSz="873125"/>
              <a:r>
                <a:rPr lang="ru-RU" sz="900" b="1" i="1">
                  <a:solidFill>
                    <a:srgbClr val="000000"/>
                  </a:solidFill>
                </a:rPr>
                <a:t>Ладожский вкз.</a:t>
              </a:r>
            </a:p>
          </p:txBody>
        </p:sp>
        <p:sp>
          <p:nvSpPr>
            <p:cNvPr id="21532" name="Text Box 113"/>
            <p:cNvSpPr txBox="1">
              <a:spLocks noChangeArrowheads="1"/>
            </p:cNvSpPr>
            <p:nvPr/>
          </p:nvSpPr>
          <p:spPr bwMode="auto">
            <a:xfrm>
              <a:off x="1585" y="2198"/>
              <a:ext cx="278" cy="83"/>
            </a:xfrm>
            <a:prstGeom prst="rect">
              <a:avLst/>
            </a:prstGeom>
            <a:solidFill>
              <a:schemeClr val="bg1"/>
            </a:solidFill>
            <a:ln w="6350">
              <a:noFill/>
              <a:miter lim="800000"/>
              <a:headEnd/>
              <a:tailEnd/>
            </a:ln>
          </p:spPr>
          <p:txBody>
            <a:bodyPr wrap="none" lIns="17178" tIns="0" rIns="17178" bIns="0">
              <a:spAutoFit/>
            </a:bodyPr>
            <a:lstStyle/>
            <a:p>
              <a:pPr algn="ctr" defTabSz="873125"/>
              <a:r>
                <a:rPr lang="ru-RU" sz="900" b="1" i="1">
                  <a:solidFill>
                    <a:srgbClr val="000000"/>
                  </a:solidFill>
                </a:rPr>
                <a:t>Попово</a:t>
              </a:r>
            </a:p>
          </p:txBody>
        </p:sp>
        <p:sp>
          <p:nvSpPr>
            <p:cNvPr id="21533" name="Text Box 114"/>
            <p:cNvSpPr txBox="1">
              <a:spLocks noChangeArrowheads="1"/>
            </p:cNvSpPr>
            <p:nvPr/>
          </p:nvSpPr>
          <p:spPr bwMode="auto">
            <a:xfrm>
              <a:off x="1015" y="2756"/>
              <a:ext cx="413" cy="82"/>
            </a:xfrm>
            <a:prstGeom prst="rect">
              <a:avLst/>
            </a:prstGeom>
            <a:solidFill>
              <a:schemeClr val="bg1"/>
            </a:solidFill>
            <a:ln w="6350">
              <a:noFill/>
              <a:miter lim="800000"/>
              <a:headEnd/>
              <a:tailEnd/>
            </a:ln>
          </p:spPr>
          <p:txBody>
            <a:bodyPr wrap="none" lIns="17178" tIns="0" rIns="17178" bIns="0">
              <a:spAutoFit/>
            </a:bodyPr>
            <a:lstStyle/>
            <a:p>
              <a:pPr algn="ctr" defTabSz="873125"/>
              <a:r>
                <a:rPr lang="ru-RU" sz="900" b="1">
                  <a:solidFill>
                    <a:srgbClr val="000000"/>
                  </a:solidFill>
                </a:rPr>
                <a:t>ПРИМОРСК</a:t>
              </a:r>
            </a:p>
          </p:txBody>
        </p:sp>
        <p:sp>
          <p:nvSpPr>
            <p:cNvPr id="21534" name="Text Box 115"/>
            <p:cNvSpPr txBox="1">
              <a:spLocks noChangeArrowheads="1"/>
            </p:cNvSpPr>
            <p:nvPr/>
          </p:nvSpPr>
          <p:spPr bwMode="auto">
            <a:xfrm>
              <a:off x="1710" y="1842"/>
              <a:ext cx="324" cy="82"/>
            </a:xfrm>
            <a:prstGeom prst="rect">
              <a:avLst/>
            </a:prstGeom>
            <a:solidFill>
              <a:schemeClr val="bg1"/>
            </a:solidFill>
            <a:ln w="6350">
              <a:noFill/>
              <a:miter lim="800000"/>
              <a:headEnd/>
              <a:tailEnd/>
            </a:ln>
          </p:spPr>
          <p:txBody>
            <a:bodyPr wrap="none" lIns="17178" tIns="0" rIns="17178" bIns="0">
              <a:spAutoFit/>
            </a:bodyPr>
            <a:lstStyle/>
            <a:p>
              <a:pPr algn="ctr" defTabSz="873125"/>
              <a:r>
                <a:rPr lang="ru-RU" sz="900" b="1">
                  <a:solidFill>
                    <a:srgbClr val="000000"/>
                  </a:solidFill>
                </a:rPr>
                <a:t>ВЫБОРГ</a:t>
              </a:r>
            </a:p>
          </p:txBody>
        </p:sp>
        <p:sp>
          <p:nvSpPr>
            <p:cNvPr id="21535" name="Text Box 116"/>
            <p:cNvSpPr txBox="1">
              <a:spLocks noChangeArrowheads="1"/>
            </p:cNvSpPr>
            <p:nvPr/>
          </p:nvSpPr>
          <p:spPr bwMode="auto">
            <a:xfrm>
              <a:off x="1620" y="2614"/>
              <a:ext cx="368" cy="82"/>
            </a:xfrm>
            <a:prstGeom prst="rect">
              <a:avLst/>
            </a:prstGeom>
            <a:solidFill>
              <a:schemeClr val="bg1"/>
            </a:solidFill>
            <a:ln w="6350">
              <a:noFill/>
              <a:miter lim="800000"/>
              <a:headEnd/>
              <a:tailEnd/>
            </a:ln>
          </p:spPr>
          <p:txBody>
            <a:bodyPr wrap="none" lIns="17178" tIns="0" rIns="17178" bIns="0">
              <a:spAutoFit/>
            </a:bodyPr>
            <a:lstStyle/>
            <a:p>
              <a:pPr algn="ctr" defTabSz="873125"/>
              <a:r>
                <a:rPr lang="ru-RU" sz="900" b="1" i="1">
                  <a:solidFill>
                    <a:srgbClr val="000000"/>
                  </a:solidFill>
                </a:rPr>
                <a:t>Ермилово</a:t>
              </a:r>
            </a:p>
          </p:txBody>
        </p:sp>
        <p:sp>
          <p:nvSpPr>
            <p:cNvPr id="21536" name="Text Box 117"/>
            <p:cNvSpPr txBox="1">
              <a:spLocks noChangeArrowheads="1"/>
            </p:cNvSpPr>
            <p:nvPr/>
          </p:nvSpPr>
          <p:spPr bwMode="auto">
            <a:xfrm>
              <a:off x="1994" y="1344"/>
              <a:ext cx="596" cy="82"/>
            </a:xfrm>
            <a:prstGeom prst="rect">
              <a:avLst/>
            </a:prstGeom>
            <a:solidFill>
              <a:schemeClr val="bg1"/>
            </a:solidFill>
            <a:ln w="6350">
              <a:noFill/>
              <a:miter lim="800000"/>
              <a:headEnd/>
              <a:tailEnd/>
            </a:ln>
          </p:spPr>
          <p:txBody>
            <a:bodyPr wrap="none" lIns="17178" tIns="0" rIns="17178" bIns="0">
              <a:spAutoFit/>
            </a:bodyPr>
            <a:lstStyle/>
            <a:p>
              <a:pPr algn="ctr" defTabSz="873125"/>
              <a:r>
                <a:rPr lang="ru-RU" sz="900" b="1">
                  <a:solidFill>
                    <a:srgbClr val="000000"/>
                  </a:solidFill>
                </a:rPr>
                <a:t>КАМЕННОГОРСК</a:t>
              </a:r>
            </a:p>
          </p:txBody>
        </p:sp>
      </p:grpSp>
      <p:sp>
        <p:nvSpPr>
          <p:cNvPr id="48" name="Rectangle 14"/>
          <p:cNvSpPr>
            <a:spLocks noChangeArrowheads="1"/>
          </p:cNvSpPr>
          <p:nvPr/>
        </p:nvSpPr>
        <p:spPr bwMode="auto">
          <a:xfrm>
            <a:off x="5429256" y="1500192"/>
            <a:ext cx="3214710" cy="1357304"/>
          </a:xfrm>
          <a:prstGeom prst="rect">
            <a:avLst/>
          </a:prstGeom>
          <a:solidFill>
            <a:srgbClr val="FFFFFF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spcBef>
                <a:spcPct val="20000"/>
              </a:spcBef>
              <a:defRPr/>
            </a:pPr>
            <a:endParaRPr lang="ru-RU" sz="2800" b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pSp>
        <p:nvGrpSpPr>
          <p:cNvPr id="10" name="Group 15"/>
          <p:cNvGrpSpPr>
            <a:grpSpLocks/>
          </p:cNvGrpSpPr>
          <p:nvPr/>
        </p:nvGrpSpPr>
        <p:grpSpPr bwMode="auto">
          <a:xfrm>
            <a:off x="5643570" y="1714506"/>
            <a:ext cx="255587" cy="0"/>
            <a:chOff x="1427" y="3787"/>
            <a:chExt cx="231" cy="0"/>
          </a:xfrm>
        </p:grpSpPr>
        <p:sp>
          <p:nvSpPr>
            <p:cNvPr id="50" name="Line 16"/>
            <p:cNvSpPr>
              <a:spLocks noChangeShapeType="1"/>
            </p:cNvSpPr>
            <p:nvPr/>
          </p:nvSpPr>
          <p:spPr bwMode="auto">
            <a:xfrm>
              <a:off x="1427" y="3787"/>
              <a:ext cx="230" cy="0"/>
            </a:xfrm>
            <a:prstGeom prst="line">
              <a:avLst/>
            </a:prstGeom>
            <a:noFill/>
            <a:ln w="444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20000"/>
                </a:spcBef>
                <a:defRPr/>
              </a:pPr>
              <a:endParaRPr lang="ru-RU" sz="28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  <p:sp>
          <p:nvSpPr>
            <p:cNvPr id="51" name="Line 17"/>
            <p:cNvSpPr>
              <a:spLocks noChangeShapeType="1"/>
            </p:cNvSpPr>
            <p:nvPr/>
          </p:nvSpPr>
          <p:spPr bwMode="auto">
            <a:xfrm>
              <a:off x="1428" y="3787"/>
              <a:ext cx="230" cy="0"/>
            </a:xfrm>
            <a:prstGeom prst="line">
              <a:avLst/>
            </a:prstGeom>
            <a:noFill/>
            <a:ln w="22225">
              <a:solidFill>
                <a:srgbClr val="FFFFFF"/>
              </a:solidFill>
              <a:prstDash val="lgDash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20000"/>
                </a:spcBef>
                <a:defRPr/>
              </a:pPr>
              <a:endParaRPr lang="ru-RU" sz="28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</p:grpSp>
      <p:sp>
        <p:nvSpPr>
          <p:cNvPr id="52" name="Line 18"/>
          <p:cNvSpPr>
            <a:spLocks noChangeShapeType="1"/>
          </p:cNvSpPr>
          <p:nvPr/>
        </p:nvSpPr>
        <p:spPr bwMode="auto">
          <a:xfrm>
            <a:off x="5643570" y="2214572"/>
            <a:ext cx="265112" cy="1588"/>
          </a:xfrm>
          <a:prstGeom prst="line">
            <a:avLst/>
          </a:prstGeom>
          <a:noFill/>
          <a:ln w="44450">
            <a:solidFill>
              <a:srgbClr val="00FF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spcBef>
                <a:spcPct val="20000"/>
              </a:spcBef>
              <a:defRPr/>
            </a:pPr>
            <a:endParaRPr lang="ru-RU" sz="2800" b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pSp>
        <p:nvGrpSpPr>
          <p:cNvPr id="12" name="Group 19"/>
          <p:cNvGrpSpPr>
            <a:grpSpLocks/>
          </p:cNvGrpSpPr>
          <p:nvPr/>
        </p:nvGrpSpPr>
        <p:grpSpPr bwMode="auto">
          <a:xfrm>
            <a:off x="5643570" y="2643200"/>
            <a:ext cx="255587" cy="0"/>
            <a:chOff x="114" y="731"/>
            <a:chExt cx="231" cy="0"/>
          </a:xfrm>
        </p:grpSpPr>
        <p:sp>
          <p:nvSpPr>
            <p:cNvPr id="54" name="Line 20"/>
            <p:cNvSpPr>
              <a:spLocks noChangeShapeType="1"/>
            </p:cNvSpPr>
            <p:nvPr/>
          </p:nvSpPr>
          <p:spPr bwMode="auto">
            <a:xfrm>
              <a:off x="114" y="731"/>
              <a:ext cx="230" cy="0"/>
            </a:xfrm>
            <a:prstGeom prst="line">
              <a:avLst/>
            </a:prstGeom>
            <a:noFill/>
            <a:ln w="444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20000"/>
                </a:spcBef>
                <a:defRPr/>
              </a:pPr>
              <a:endParaRPr lang="ru-RU" sz="28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  <p:sp>
          <p:nvSpPr>
            <p:cNvPr id="55" name="Line 21"/>
            <p:cNvSpPr>
              <a:spLocks noChangeShapeType="1"/>
            </p:cNvSpPr>
            <p:nvPr/>
          </p:nvSpPr>
          <p:spPr bwMode="auto">
            <a:xfrm>
              <a:off x="115" y="731"/>
              <a:ext cx="230" cy="0"/>
            </a:xfrm>
            <a:prstGeom prst="line">
              <a:avLst/>
            </a:prstGeom>
            <a:noFill/>
            <a:ln w="22225">
              <a:solidFill>
                <a:srgbClr val="FFFFFF"/>
              </a:solidFill>
              <a:prstDash val="lgDash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20000"/>
                </a:spcBef>
                <a:defRPr/>
              </a:pPr>
              <a:endParaRPr lang="ru-RU" sz="28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</p:grpSp>
      <p:sp>
        <p:nvSpPr>
          <p:cNvPr id="21512" name="Text Box 22"/>
          <p:cNvSpPr txBox="1">
            <a:spLocks noChangeArrowheads="1"/>
          </p:cNvSpPr>
          <p:nvPr/>
        </p:nvSpPr>
        <p:spPr bwMode="auto">
          <a:xfrm>
            <a:off x="6072198" y="1571646"/>
            <a:ext cx="2643206" cy="1242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7269" tIns="43636" rIns="87269" bIns="43636">
            <a:spAutoFit/>
          </a:bodyPr>
          <a:lstStyle/>
          <a:p>
            <a:pPr defTabSz="873125"/>
            <a:r>
              <a:rPr lang="ru-RU" sz="1300" b="1" dirty="0">
                <a:solidFill>
                  <a:srgbClr val="000000"/>
                </a:solidFill>
              </a:rPr>
              <a:t>Направление организации скоростного движения </a:t>
            </a:r>
          </a:p>
          <a:p>
            <a:pPr defTabSz="873125">
              <a:spcBef>
                <a:spcPts val="600"/>
              </a:spcBef>
            </a:pPr>
            <a:r>
              <a:rPr lang="ru-RU" sz="1300" b="1" dirty="0" smtClean="0">
                <a:solidFill>
                  <a:srgbClr val="000000"/>
                </a:solidFill>
              </a:rPr>
              <a:t>Направление </a:t>
            </a:r>
            <a:r>
              <a:rPr lang="ru-RU" sz="1300" b="1" dirty="0">
                <a:solidFill>
                  <a:srgbClr val="000000"/>
                </a:solidFill>
              </a:rPr>
              <a:t>выноса </a:t>
            </a:r>
            <a:r>
              <a:rPr lang="ru-RU" sz="1300" b="1" dirty="0" smtClean="0">
                <a:solidFill>
                  <a:srgbClr val="000000"/>
                </a:solidFill>
              </a:rPr>
              <a:t>грузового </a:t>
            </a:r>
            <a:r>
              <a:rPr lang="ru-RU" sz="1300" b="1" dirty="0">
                <a:solidFill>
                  <a:srgbClr val="000000"/>
                </a:solidFill>
              </a:rPr>
              <a:t>движения </a:t>
            </a:r>
            <a:endParaRPr lang="ru-RU" sz="1300" b="1" dirty="0" smtClean="0">
              <a:solidFill>
                <a:srgbClr val="000000"/>
              </a:solidFill>
            </a:endParaRPr>
          </a:p>
          <a:p>
            <a:pPr defTabSz="873125">
              <a:spcBef>
                <a:spcPts val="600"/>
              </a:spcBef>
            </a:pPr>
            <a:r>
              <a:rPr lang="ru-RU" sz="1300" b="1" dirty="0" smtClean="0">
                <a:solidFill>
                  <a:srgbClr val="000000"/>
                </a:solidFill>
              </a:rPr>
              <a:t>Строительство </a:t>
            </a:r>
            <a:r>
              <a:rPr lang="ru-RU" sz="1300" b="1" dirty="0">
                <a:solidFill>
                  <a:srgbClr val="000000"/>
                </a:solidFill>
              </a:rPr>
              <a:t>новой линии</a:t>
            </a:r>
          </a:p>
        </p:txBody>
      </p:sp>
      <p:sp>
        <p:nvSpPr>
          <p:cNvPr id="59" name="Номер слайда 31"/>
          <p:cNvSpPr txBox="1">
            <a:spLocks/>
          </p:cNvSpPr>
          <p:nvPr/>
        </p:nvSpPr>
        <p:spPr>
          <a:xfrm>
            <a:off x="6572264" y="6357958"/>
            <a:ext cx="2133600" cy="29210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918772-5223-466D-AF0F-D14E1802FA46}" type="slidenum">
              <a:rPr kumimoji="0" lang="ru-RU" sz="17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7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sp>
        <p:nvSpPr>
          <p:cNvPr id="58" name="Rectangle 14"/>
          <p:cNvSpPr>
            <a:spLocks noChangeArrowheads="1"/>
          </p:cNvSpPr>
          <p:nvPr/>
        </p:nvSpPr>
        <p:spPr bwMode="auto">
          <a:xfrm>
            <a:off x="428596" y="5465158"/>
            <a:ext cx="3214710" cy="892800"/>
          </a:xfrm>
          <a:prstGeom prst="rect">
            <a:avLst/>
          </a:prstGeom>
          <a:solidFill>
            <a:srgbClr val="FFFFFF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anchor="ctr"/>
          <a:lstStyle/>
          <a:p>
            <a:pPr algn="ctr">
              <a:lnSpc>
                <a:spcPct val="90000"/>
              </a:lnSpc>
              <a:spcBef>
                <a:spcPts val="300"/>
              </a:spcBef>
              <a:defRPr/>
            </a:pPr>
            <a:r>
              <a:rPr lang="ru-RU" sz="1600" b="1" i="1" dirty="0" smtClean="0">
                <a:solidFill>
                  <a:srgbClr val="FF3300"/>
                </a:solidFill>
                <a:latin typeface="+mn-lt"/>
              </a:rPr>
              <a:t>К 2014 году количество перевозимых пассажиров будет увеличено с 200 тыс. до </a:t>
            </a:r>
            <a:br>
              <a:rPr lang="ru-RU" sz="1600" b="1" i="1" dirty="0" smtClean="0">
                <a:solidFill>
                  <a:srgbClr val="FF3300"/>
                </a:solidFill>
                <a:latin typeface="+mn-lt"/>
              </a:rPr>
            </a:br>
            <a:r>
              <a:rPr lang="ru-RU" sz="1600" b="1" i="1" dirty="0" smtClean="0">
                <a:solidFill>
                  <a:srgbClr val="FF3300"/>
                </a:solidFill>
                <a:latin typeface="+mn-lt"/>
              </a:rPr>
              <a:t>326 тыс. человек</a:t>
            </a:r>
            <a:endParaRPr lang="ru-RU" sz="1600" b="1" i="1" dirty="0">
              <a:solidFill>
                <a:srgbClr val="FF3300"/>
              </a:solidFill>
              <a:latin typeface="+mn-lt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7"/>
          <p:cNvGrpSpPr>
            <a:grpSpLocks/>
          </p:cNvGrpSpPr>
          <p:nvPr/>
        </p:nvGrpSpPr>
        <p:grpSpPr bwMode="auto">
          <a:xfrm>
            <a:off x="142876" y="1285860"/>
            <a:ext cx="8858280" cy="5357826"/>
            <a:chOff x="0" y="376"/>
            <a:chExt cx="5760" cy="3777"/>
          </a:xfrm>
        </p:grpSpPr>
        <p:pic>
          <p:nvPicPr>
            <p:cNvPr id="17" name="Picture 16" descr="В 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390"/>
              <a:ext cx="5760" cy="3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Freeform 11"/>
            <p:cNvSpPr>
              <a:spLocks/>
            </p:cNvSpPr>
            <p:nvPr/>
          </p:nvSpPr>
          <p:spPr bwMode="auto">
            <a:xfrm>
              <a:off x="210" y="2078"/>
              <a:ext cx="441" cy="991"/>
            </a:xfrm>
            <a:custGeom>
              <a:avLst/>
              <a:gdLst>
                <a:gd name="T0" fmla="*/ 19 w 441"/>
                <a:gd name="T1" fmla="*/ 4 h 991"/>
                <a:gd name="T2" fmla="*/ 75 w 441"/>
                <a:gd name="T3" fmla="*/ 18 h 991"/>
                <a:gd name="T4" fmla="*/ 124 w 441"/>
                <a:gd name="T5" fmla="*/ 15 h 991"/>
                <a:gd name="T6" fmla="*/ 163 w 441"/>
                <a:gd name="T7" fmla="*/ 34 h 991"/>
                <a:gd name="T8" fmla="*/ 169 w 441"/>
                <a:gd name="T9" fmla="*/ 100 h 991"/>
                <a:gd name="T10" fmla="*/ 180 w 441"/>
                <a:gd name="T11" fmla="*/ 152 h 991"/>
                <a:gd name="T12" fmla="*/ 188 w 441"/>
                <a:gd name="T13" fmla="*/ 197 h 991"/>
                <a:gd name="T14" fmla="*/ 166 w 441"/>
                <a:gd name="T15" fmla="*/ 224 h 991"/>
                <a:gd name="T16" fmla="*/ 161 w 441"/>
                <a:gd name="T17" fmla="*/ 258 h 991"/>
                <a:gd name="T18" fmla="*/ 166 w 441"/>
                <a:gd name="T19" fmla="*/ 295 h 991"/>
                <a:gd name="T20" fmla="*/ 174 w 441"/>
                <a:gd name="T21" fmla="*/ 338 h 991"/>
                <a:gd name="T22" fmla="*/ 179 w 441"/>
                <a:gd name="T23" fmla="*/ 370 h 991"/>
                <a:gd name="T24" fmla="*/ 184 w 441"/>
                <a:gd name="T25" fmla="*/ 399 h 991"/>
                <a:gd name="T26" fmla="*/ 200 w 441"/>
                <a:gd name="T27" fmla="*/ 420 h 991"/>
                <a:gd name="T28" fmla="*/ 169 w 441"/>
                <a:gd name="T29" fmla="*/ 456 h 991"/>
                <a:gd name="T30" fmla="*/ 145 w 441"/>
                <a:gd name="T31" fmla="*/ 480 h 991"/>
                <a:gd name="T32" fmla="*/ 118 w 441"/>
                <a:gd name="T33" fmla="*/ 519 h 991"/>
                <a:gd name="T34" fmla="*/ 105 w 441"/>
                <a:gd name="T35" fmla="*/ 556 h 991"/>
                <a:gd name="T36" fmla="*/ 115 w 441"/>
                <a:gd name="T37" fmla="*/ 589 h 991"/>
                <a:gd name="T38" fmla="*/ 97 w 441"/>
                <a:gd name="T39" fmla="*/ 616 h 991"/>
                <a:gd name="T40" fmla="*/ 76 w 441"/>
                <a:gd name="T41" fmla="*/ 640 h 991"/>
                <a:gd name="T42" fmla="*/ 86 w 441"/>
                <a:gd name="T43" fmla="*/ 688 h 991"/>
                <a:gd name="T44" fmla="*/ 124 w 441"/>
                <a:gd name="T45" fmla="*/ 700 h 991"/>
                <a:gd name="T46" fmla="*/ 171 w 441"/>
                <a:gd name="T47" fmla="*/ 711 h 991"/>
                <a:gd name="T48" fmla="*/ 208 w 441"/>
                <a:gd name="T49" fmla="*/ 722 h 991"/>
                <a:gd name="T50" fmla="*/ 244 w 441"/>
                <a:gd name="T51" fmla="*/ 704 h 991"/>
                <a:gd name="T52" fmla="*/ 299 w 441"/>
                <a:gd name="T53" fmla="*/ 669 h 991"/>
                <a:gd name="T54" fmla="*/ 336 w 441"/>
                <a:gd name="T55" fmla="*/ 701 h 991"/>
                <a:gd name="T56" fmla="*/ 355 w 441"/>
                <a:gd name="T57" fmla="*/ 788 h 991"/>
                <a:gd name="T58" fmla="*/ 368 w 441"/>
                <a:gd name="T59" fmla="*/ 836 h 991"/>
                <a:gd name="T60" fmla="*/ 356 w 441"/>
                <a:gd name="T61" fmla="*/ 901 h 991"/>
                <a:gd name="T62" fmla="*/ 379 w 441"/>
                <a:gd name="T63" fmla="*/ 983 h 991"/>
                <a:gd name="T64" fmla="*/ 425 w 441"/>
                <a:gd name="T65" fmla="*/ 978 h 99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41"/>
                <a:gd name="T100" fmla="*/ 0 h 991"/>
                <a:gd name="T101" fmla="*/ 441 w 441"/>
                <a:gd name="T102" fmla="*/ 991 h 99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41" h="991">
                  <a:moveTo>
                    <a:pt x="0" y="0"/>
                  </a:moveTo>
                  <a:lnTo>
                    <a:pt x="19" y="4"/>
                  </a:lnTo>
                  <a:lnTo>
                    <a:pt x="41" y="13"/>
                  </a:lnTo>
                  <a:lnTo>
                    <a:pt x="75" y="18"/>
                  </a:lnTo>
                  <a:lnTo>
                    <a:pt x="102" y="15"/>
                  </a:lnTo>
                  <a:lnTo>
                    <a:pt x="124" y="15"/>
                  </a:lnTo>
                  <a:lnTo>
                    <a:pt x="145" y="20"/>
                  </a:lnTo>
                  <a:lnTo>
                    <a:pt x="163" y="34"/>
                  </a:lnTo>
                  <a:lnTo>
                    <a:pt x="166" y="64"/>
                  </a:lnTo>
                  <a:lnTo>
                    <a:pt x="169" y="100"/>
                  </a:lnTo>
                  <a:lnTo>
                    <a:pt x="172" y="125"/>
                  </a:lnTo>
                  <a:lnTo>
                    <a:pt x="180" y="152"/>
                  </a:lnTo>
                  <a:lnTo>
                    <a:pt x="180" y="172"/>
                  </a:lnTo>
                  <a:lnTo>
                    <a:pt x="188" y="197"/>
                  </a:lnTo>
                  <a:lnTo>
                    <a:pt x="185" y="216"/>
                  </a:lnTo>
                  <a:lnTo>
                    <a:pt x="166" y="224"/>
                  </a:lnTo>
                  <a:lnTo>
                    <a:pt x="156" y="240"/>
                  </a:lnTo>
                  <a:lnTo>
                    <a:pt x="161" y="258"/>
                  </a:lnTo>
                  <a:lnTo>
                    <a:pt x="172" y="266"/>
                  </a:lnTo>
                  <a:lnTo>
                    <a:pt x="166" y="295"/>
                  </a:lnTo>
                  <a:lnTo>
                    <a:pt x="166" y="325"/>
                  </a:lnTo>
                  <a:lnTo>
                    <a:pt x="174" y="338"/>
                  </a:lnTo>
                  <a:lnTo>
                    <a:pt x="169" y="354"/>
                  </a:lnTo>
                  <a:lnTo>
                    <a:pt x="179" y="370"/>
                  </a:lnTo>
                  <a:lnTo>
                    <a:pt x="185" y="381"/>
                  </a:lnTo>
                  <a:lnTo>
                    <a:pt x="184" y="399"/>
                  </a:lnTo>
                  <a:lnTo>
                    <a:pt x="193" y="410"/>
                  </a:lnTo>
                  <a:lnTo>
                    <a:pt x="200" y="420"/>
                  </a:lnTo>
                  <a:lnTo>
                    <a:pt x="185" y="448"/>
                  </a:lnTo>
                  <a:lnTo>
                    <a:pt x="169" y="456"/>
                  </a:lnTo>
                  <a:lnTo>
                    <a:pt x="156" y="458"/>
                  </a:lnTo>
                  <a:lnTo>
                    <a:pt x="145" y="480"/>
                  </a:lnTo>
                  <a:lnTo>
                    <a:pt x="134" y="496"/>
                  </a:lnTo>
                  <a:lnTo>
                    <a:pt x="118" y="519"/>
                  </a:lnTo>
                  <a:lnTo>
                    <a:pt x="107" y="540"/>
                  </a:lnTo>
                  <a:lnTo>
                    <a:pt x="105" y="556"/>
                  </a:lnTo>
                  <a:lnTo>
                    <a:pt x="116" y="575"/>
                  </a:lnTo>
                  <a:lnTo>
                    <a:pt x="115" y="589"/>
                  </a:lnTo>
                  <a:lnTo>
                    <a:pt x="102" y="596"/>
                  </a:lnTo>
                  <a:lnTo>
                    <a:pt x="97" y="616"/>
                  </a:lnTo>
                  <a:lnTo>
                    <a:pt x="84" y="629"/>
                  </a:lnTo>
                  <a:lnTo>
                    <a:pt x="76" y="640"/>
                  </a:lnTo>
                  <a:lnTo>
                    <a:pt x="72" y="664"/>
                  </a:lnTo>
                  <a:lnTo>
                    <a:pt x="86" y="688"/>
                  </a:lnTo>
                  <a:lnTo>
                    <a:pt x="107" y="701"/>
                  </a:lnTo>
                  <a:lnTo>
                    <a:pt x="124" y="700"/>
                  </a:lnTo>
                  <a:lnTo>
                    <a:pt x="145" y="716"/>
                  </a:lnTo>
                  <a:lnTo>
                    <a:pt x="171" y="711"/>
                  </a:lnTo>
                  <a:lnTo>
                    <a:pt x="193" y="714"/>
                  </a:lnTo>
                  <a:lnTo>
                    <a:pt x="208" y="722"/>
                  </a:lnTo>
                  <a:lnTo>
                    <a:pt x="219" y="708"/>
                  </a:lnTo>
                  <a:lnTo>
                    <a:pt x="244" y="704"/>
                  </a:lnTo>
                  <a:lnTo>
                    <a:pt x="278" y="692"/>
                  </a:lnTo>
                  <a:lnTo>
                    <a:pt x="299" y="669"/>
                  </a:lnTo>
                  <a:lnTo>
                    <a:pt x="310" y="672"/>
                  </a:lnTo>
                  <a:lnTo>
                    <a:pt x="336" y="701"/>
                  </a:lnTo>
                  <a:lnTo>
                    <a:pt x="344" y="749"/>
                  </a:lnTo>
                  <a:lnTo>
                    <a:pt x="355" y="788"/>
                  </a:lnTo>
                  <a:lnTo>
                    <a:pt x="360" y="818"/>
                  </a:lnTo>
                  <a:lnTo>
                    <a:pt x="368" y="836"/>
                  </a:lnTo>
                  <a:lnTo>
                    <a:pt x="368" y="871"/>
                  </a:lnTo>
                  <a:lnTo>
                    <a:pt x="356" y="901"/>
                  </a:lnTo>
                  <a:lnTo>
                    <a:pt x="366" y="946"/>
                  </a:lnTo>
                  <a:lnTo>
                    <a:pt x="379" y="983"/>
                  </a:lnTo>
                  <a:lnTo>
                    <a:pt x="396" y="991"/>
                  </a:lnTo>
                  <a:lnTo>
                    <a:pt x="425" y="978"/>
                  </a:lnTo>
                  <a:lnTo>
                    <a:pt x="441" y="986"/>
                  </a:lnTo>
                </a:path>
              </a:pathLst>
            </a:custGeom>
            <a:noFill/>
            <a:ln w="38100" cmpd="sng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" name="Freeform 12"/>
            <p:cNvSpPr>
              <a:spLocks/>
            </p:cNvSpPr>
            <p:nvPr/>
          </p:nvSpPr>
          <p:spPr bwMode="auto">
            <a:xfrm>
              <a:off x="1168" y="3474"/>
              <a:ext cx="336" cy="337"/>
            </a:xfrm>
            <a:custGeom>
              <a:avLst/>
              <a:gdLst>
                <a:gd name="T0" fmla="*/ 0 w 336"/>
                <a:gd name="T1" fmla="*/ 1 h 337"/>
                <a:gd name="T2" fmla="*/ 16 w 336"/>
                <a:gd name="T3" fmla="*/ 16 h 337"/>
                <a:gd name="T4" fmla="*/ 30 w 336"/>
                <a:gd name="T5" fmla="*/ 4 h 337"/>
                <a:gd name="T6" fmla="*/ 42 w 336"/>
                <a:gd name="T7" fmla="*/ 11 h 337"/>
                <a:gd name="T8" fmla="*/ 56 w 336"/>
                <a:gd name="T9" fmla="*/ 0 h 337"/>
                <a:gd name="T10" fmla="*/ 74 w 336"/>
                <a:gd name="T11" fmla="*/ 28 h 337"/>
                <a:gd name="T12" fmla="*/ 74 w 336"/>
                <a:gd name="T13" fmla="*/ 43 h 337"/>
                <a:gd name="T14" fmla="*/ 86 w 336"/>
                <a:gd name="T15" fmla="*/ 48 h 337"/>
                <a:gd name="T16" fmla="*/ 94 w 336"/>
                <a:gd name="T17" fmla="*/ 68 h 337"/>
                <a:gd name="T18" fmla="*/ 99 w 336"/>
                <a:gd name="T19" fmla="*/ 97 h 337"/>
                <a:gd name="T20" fmla="*/ 94 w 336"/>
                <a:gd name="T21" fmla="*/ 112 h 337"/>
                <a:gd name="T22" fmla="*/ 90 w 336"/>
                <a:gd name="T23" fmla="*/ 124 h 337"/>
                <a:gd name="T24" fmla="*/ 94 w 336"/>
                <a:gd name="T25" fmla="*/ 150 h 337"/>
                <a:gd name="T26" fmla="*/ 96 w 336"/>
                <a:gd name="T27" fmla="*/ 166 h 337"/>
                <a:gd name="T28" fmla="*/ 109 w 336"/>
                <a:gd name="T29" fmla="*/ 169 h 337"/>
                <a:gd name="T30" fmla="*/ 125 w 336"/>
                <a:gd name="T31" fmla="*/ 174 h 337"/>
                <a:gd name="T32" fmla="*/ 136 w 336"/>
                <a:gd name="T33" fmla="*/ 196 h 337"/>
                <a:gd name="T34" fmla="*/ 147 w 336"/>
                <a:gd name="T35" fmla="*/ 222 h 337"/>
                <a:gd name="T36" fmla="*/ 154 w 336"/>
                <a:gd name="T37" fmla="*/ 251 h 337"/>
                <a:gd name="T38" fmla="*/ 163 w 336"/>
                <a:gd name="T39" fmla="*/ 267 h 337"/>
                <a:gd name="T40" fmla="*/ 179 w 336"/>
                <a:gd name="T41" fmla="*/ 284 h 337"/>
                <a:gd name="T42" fmla="*/ 205 w 336"/>
                <a:gd name="T43" fmla="*/ 299 h 337"/>
                <a:gd name="T44" fmla="*/ 216 w 336"/>
                <a:gd name="T45" fmla="*/ 292 h 337"/>
                <a:gd name="T46" fmla="*/ 232 w 336"/>
                <a:gd name="T47" fmla="*/ 289 h 337"/>
                <a:gd name="T48" fmla="*/ 248 w 336"/>
                <a:gd name="T49" fmla="*/ 256 h 337"/>
                <a:gd name="T50" fmla="*/ 283 w 336"/>
                <a:gd name="T51" fmla="*/ 217 h 337"/>
                <a:gd name="T52" fmla="*/ 291 w 336"/>
                <a:gd name="T53" fmla="*/ 204 h 337"/>
                <a:gd name="T54" fmla="*/ 307 w 336"/>
                <a:gd name="T55" fmla="*/ 230 h 337"/>
                <a:gd name="T56" fmla="*/ 299 w 336"/>
                <a:gd name="T57" fmla="*/ 246 h 337"/>
                <a:gd name="T58" fmla="*/ 302 w 336"/>
                <a:gd name="T59" fmla="*/ 260 h 337"/>
                <a:gd name="T60" fmla="*/ 306 w 336"/>
                <a:gd name="T61" fmla="*/ 275 h 337"/>
                <a:gd name="T62" fmla="*/ 296 w 336"/>
                <a:gd name="T63" fmla="*/ 292 h 337"/>
                <a:gd name="T64" fmla="*/ 301 w 336"/>
                <a:gd name="T65" fmla="*/ 305 h 337"/>
                <a:gd name="T66" fmla="*/ 306 w 336"/>
                <a:gd name="T67" fmla="*/ 315 h 337"/>
                <a:gd name="T68" fmla="*/ 317 w 336"/>
                <a:gd name="T69" fmla="*/ 321 h 337"/>
                <a:gd name="T70" fmla="*/ 323 w 336"/>
                <a:gd name="T71" fmla="*/ 337 h 337"/>
                <a:gd name="T72" fmla="*/ 336 w 336"/>
                <a:gd name="T73" fmla="*/ 337 h 33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36"/>
                <a:gd name="T112" fmla="*/ 0 h 337"/>
                <a:gd name="T113" fmla="*/ 336 w 336"/>
                <a:gd name="T114" fmla="*/ 337 h 33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36" h="337">
                  <a:moveTo>
                    <a:pt x="0" y="1"/>
                  </a:moveTo>
                  <a:lnTo>
                    <a:pt x="16" y="16"/>
                  </a:lnTo>
                  <a:lnTo>
                    <a:pt x="30" y="4"/>
                  </a:lnTo>
                  <a:lnTo>
                    <a:pt x="42" y="11"/>
                  </a:lnTo>
                  <a:lnTo>
                    <a:pt x="56" y="0"/>
                  </a:lnTo>
                  <a:lnTo>
                    <a:pt x="74" y="28"/>
                  </a:lnTo>
                  <a:lnTo>
                    <a:pt x="74" y="43"/>
                  </a:lnTo>
                  <a:lnTo>
                    <a:pt x="86" y="48"/>
                  </a:lnTo>
                  <a:lnTo>
                    <a:pt x="94" y="68"/>
                  </a:lnTo>
                  <a:lnTo>
                    <a:pt x="99" y="97"/>
                  </a:lnTo>
                  <a:lnTo>
                    <a:pt x="94" y="112"/>
                  </a:lnTo>
                  <a:lnTo>
                    <a:pt x="90" y="124"/>
                  </a:lnTo>
                  <a:lnTo>
                    <a:pt x="94" y="150"/>
                  </a:lnTo>
                  <a:lnTo>
                    <a:pt x="96" y="166"/>
                  </a:lnTo>
                  <a:lnTo>
                    <a:pt x="109" y="169"/>
                  </a:lnTo>
                  <a:lnTo>
                    <a:pt x="125" y="174"/>
                  </a:lnTo>
                  <a:lnTo>
                    <a:pt x="136" y="196"/>
                  </a:lnTo>
                  <a:lnTo>
                    <a:pt x="147" y="222"/>
                  </a:lnTo>
                  <a:lnTo>
                    <a:pt x="154" y="251"/>
                  </a:lnTo>
                  <a:lnTo>
                    <a:pt x="163" y="267"/>
                  </a:lnTo>
                  <a:lnTo>
                    <a:pt x="179" y="284"/>
                  </a:lnTo>
                  <a:lnTo>
                    <a:pt x="205" y="299"/>
                  </a:lnTo>
                  <a:lnTo>
                    <a:pt x="216" y="292"/>
                  </a:lnTo>
                  <a:lnTo>
                    <a:pt x="232" y="289"/>
                  </a:lnTo>
                  <a:lnTo>
                    <a:pt x="248" y="256"/>
                  </a:lnTo>
                  <a:lnTo>
                    <a:pt x="283" y="217"/>
                  </a:lnTo>
                  <a:lnTo>
                    <a:pt x="291" y="204"/>
                  </a:lnTo>
                  <a:lnTo>
                    <a:pt x="307" y="230"/>
                  </a:lnTo>
                  <a:lnTo>
                    <a:pt x="299" y="246"/>
                  </a:lnTo>
                  <a:lnTo>
                    <a:pt x="302" y="260"/>
                  </a:lnTo>
                  <a:lnTo>
                    <a:pt x="306" y="275"/>
                  </a:lnTo>
                  <a:lnTo>
                    <a:pt x="296" y="292"/>
                  </a:lnTo>
                  <a:lnTo>
                    <a:pt x="301" y="305"/>
                  </a:lnTo>
                  <a:lnTo>
                    <a:pt x="306" y="315"/>
                  </a:lnTo>
                  <a:lnTo>
                    <a:pt x="317" y="321"/>
                  </a:lnTo>
                  <a:lnTo>
                    <a:pt x="323" y="337"/>
                  </a:lnTo>
                  <a:lnTo>
                    <a:pt x="336" y="337"/>
                  </a:lnTo>
                </a:path>
              </a:pathLst>
            </a:custGeom>
            <a:noFill/>
            <a:ln w="38100" cmpd="sng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1" name="Freeform 13"/>
            <p:cNvSpPr>
              <a:spLocks/>
            </p:cNvSpPr>
            <p:nvPr/>
          </p:nvSpPr>
          <p:spPr bwMode="auto">
            <a:xfrm>
              <a:off x="1725" y="2181"/>
              <a:ext cx="3573" cy="1942"/>
            </a:xfrm>
            <a:custGeom>
              <a:avLst/>
              <a:gdLst>
                <a:gd name="T0" fmla="*/ 69 w 3573"/>
                <a:gd name="T1" fmla="*/ 1665 h 1942"/>
                <a:gd name="T2" fmla="*/ 142 w 3573"/>
                <a:gd name="T3" fmla="*/ 1646 h 1942"/>
                <a:gd name="T4" fmla="*/ 213 w 3573"/>
                <a:gd name="T5" fmla="*/ 1705 h 1942"/>
                <a:gd name="T6" fmla="*/ 273 w 3573"/>
                <a:gd name="T7" fmla="*/ 1797 h 1942"/>
                <a:gd name="T8" fmla="*/ 312 w 3573"/>
                <a:gd name="T9" fmla="*/ 1832 h 1942"/>
                <a:gd name="T10" fmla="*/ 337 w 3573"/>
                <a:gd name="T11" fmla="*/ 1917 h 1942"/>
                <a:gd name="T12" fmla="*/ 390 w 3573"/>
                <a:gd name="T13" fmla="*/ 1923 h 1942"/>
                <a:gd name="T14" fmla="*/ 453 w 3573"/>
                <a:gd name="T15" fmla="*/ 1841 h 1942"/>
                <a:gd name="T16" fmla="*/ 502 w 3573"/>
                <a:gd name="T17" fmla="*/ 1736 h 1942"/>
                <a:gd name="T18" fmla="*/ 566 w 3573"/>
                <a:gd name="T19" fmla="*/ 1733 h 1942"/>
                <a:gd name="T20" fmla="*/ 637 w 3573"/>
                <a:gd name="T21" fmla="*/ 1741 h 1942"/>
                <a:gd name="T22" fmla="*/ 693 w 3573"/>
                <a:gd name="T23" fmla="*/ 1699 h 1942"/>
                <a:gd name="T24" fmla="*/ 726 w 3573"/>
                <a:gd name="T25" fmla="*/ 1624 h 1942"/>
                <a:gd name="T26" fmla="*/ 749 w 3573"/>
                <a:gd name="T27" fmla="*/ 1670 h 1942"/>
                <a:gd name="T28" fmla="*/ 757 w 3573"/>
                <a:gd name="T29" fmla="*/ 1789 h 1942"/>
                <a:gd name="T30" fmla="*/ 825 w 3573"/>
                <a:gd name="T31" fmla="*/ 1713 h 1942"/>
                <a:gd name="T32" fmla="*/ 883 w 3573"/>
                <a:gd name="T33" fmla="*/ 1733 h 1942"/>
                <a:gd name="T34" fmla="*/ 896 w 3573"/>
                <a:gd name="T35" fmla="*/ 1661 h 1942"/>
                <a:gd name="T36" fmla="*/ 867 w 3573"/>
                <a:gd name="T37" fmla="*/ 1613 h 1942"/>
                <a:gd name="T38" fmla="*/ 862 w 3573"/>
                <a:gd name="T39" fmla="*/ 1512 h 1942"/>
                <a:gd name="T40" fmla="*/ 896 w 3573"/>
                <a:gd name="T41" fmla="*/ 1427 h 1942"/>
                <a:gd name="T42" fmla="*/ 961 w 3573"/>
                <a:gd name="T43" fmla="*/ 1429 h 1942"/>
                <a:gd name="T44" fmla="*/ 1075 w 3573"/>
                <a:gd name="T45" fmla="*/ 1344 h 1942"/>
                <a:gd name="T46" fmla="*/ 1182 w 3573"/>
                <a:gd name="T47" fmla="*/ 1118 h 1942"/>
                <a:gd name="T48" fmla="*/ 1261 w 3573"/>
                <a:gd name="T49" fmla="*/ 891 h 1942"/>
                <a:gd name="T50" fmla="*/ 1299 w 3573"/>
                <a:gd name="T51" fmla="*/ 685 h 1942"/>
                <a:gd name="T52" fmla="*/ 1397 w 3573"/>
                <a:gd name="T53" fmla="*/ 694 h 1942"/>
                <a:gd name="T54" fmla="*/ 1459 w 3573"/>
                <a:gd name="T55" fmla="*/ 499 h 1942"/>
                <a:gd name="T56" fmla="*/ 1526 w 3573"/>
                <a:gd name="T57" fmla="*/ 566 h 1942"/>
                <a:gd name="T58" fmla="*/ 1600 w 3573"/>
                <a:gd name="T59" fmla="*/ 616 h 1942"/>
                <a:gd name="T60" fmla="*/ 1694 w 3573"/>
                <a:gd name="T61" fmla="*/ 921 h 1942"/>
                <a:gd name="T62" fmla="*/ 1893 w 3573"/>
                <a:gd name="T63" fmla="*/ 1158 h 1942"/>
                <a:gd name="T64" fmla="*/ 2141 w 3573"/>
                <a:gd name="T65" fmla="*/ 1227 h 1942"/>
                <a:gd name="T66" fmla="*/ 2312 w 3573"/>
                <a:gd name="T67" fmla="*/ 1241 h 1942"/>
                <a:gd name="T68" fmla="*/ 2477 w 3573"/>
                <a:gd name="T69" fmla="*/ 1185 h 1942"/>
                <a:gd name="T70" fmla="*/ 2579 w 3573"/>
                <a:gd name="T71" fmla="*/ 915 h 1942"/>
                <a:gd name="T72" fmla="*/ 2683 w 3573"/>
                <a:gd name="T73" fmla="*/ 865 h 1942"/>
                <a:gd name="T74" fmla="*/ 2886 w 3573"/>
                <a:gd name="T75" fmla="*/ 734 h 1942"/>
                <a:gd name="T76" fmla="*/ 2854 w 3573"/>
                <a:gd name="T77" fmla="*/ 627 h 1942"/>
                <a:gd name="T78" fmla="*/ 2723 w 3573"/>
                <a:gd name="T79" fmla="*/ 630 h 1942"/>
                <a:gd name="T80" fmla="*/ 2726 w 3573"/>
                <a:gd name="T81" fmla="*/ 465 h 1942"/>
                <a:gd name="T82" fmla="*/ 2915 w 3573"/>
                <a:gd name="T83" fmla="*/ 208 h 1942"/>
                <a:gd name="T84" fmla="*/ 2917 w 3573"/>
                <a:gd name="T85" fmla="*/ 89 h 1942"/>
                <a:gd name="T86" fmla="*/ 3169 w 3573"/>
                <a:gd name="T87" fmla="*/ 54 h 1942"/>
                <a:gd name="T88" fmla="*/ 3321 w 3573"/>
                <a:gd name="T89" fmla="*/ 435 h 1942"/>
                <a:gd name="T90" fmla="*/ 3573 w 3573"/>
                <a:gd name="T91" fmla="*/ 544 h 1942"/>
                <a:gd name="T92" fmla="*/ 3501 w 3573"/>
                <a:gd name="T93" fmla="*/ 904 h 1942"/>
                <a:gd name="T94" fmla="*/ 3414 w 3573"/>
                <a:gd name="T95" fmla="*/ 1016 h 1942"/>
                <a:gd name="T96" fmla="*/ 3389 w 3573"/>
                <a:gd name="T97" fmla="*/ 1213 h 194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573"/>
                <a:gd name="T148" fmla="*/ 0 h 1942"/>
                <a:gd name="T149" fmla="*/ 3573 w 3573"/>
                <a:gd name="T150" fmla="*/ 1942 h 194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573" h="1942">
                  <a:moveTo>
                    <a:pt x="0" y="1741"/>
                  </a:moveTo>
                  <a:lnTo>
                    <a:pt x="33" y="1723"/>
                  </a:lnTo>
                  <a:lnTo>
                    <a:pt x="43" y="1693"/>
                  </a:lnTo>
                  <a:lnTo>
                    <a:pt x="69" y="1665"/>
                  </a:lnTo>
                  <a:lnTo>
                    <a:pt x="88" y="1661"/>
                  </a:lnTo>
                  <a:lnTo>
                    <a:pt x="102" y="1665"/>
                  </a:lnTo>
                  <a:lnTo>
                    <a:pt x="110" y="1648"/>
                  </a:lnTo>
                  <a:lnTo>
                    <a:pt x="142" y="1646"/>
                  </a:lnTo>
                  <a:lnTo>
                    <a:pt x="150" y="1675"/>
                  </a:lnTo>
                  <a:lnTo>
                    <a:pt x="169" y="1683"/>
                  </a:lnTo>
                  <a:lnTo>
                    <a:pt x="189" y="1704"/>
                  </a:lnTo>
                  <a:lnTo>
                    <a:pt x="213" y="1705"/>
                  </a:lnTo>
                  <a:lnTo>
                    <a:pt x="233" y="1720"/>
                  </a:lnTo>
                  <a:lnTo>
                    <a:pt x="241" y="1747"/>
                  </a:lnTo>
                  <a:lnTo>
                    <a:pt x="267" y="1758"/>
                  </a:lnTo>
                  <a:lnTo>
                    <a:pt x="273" y="1797"/>
                  </a:lnTo>
                  <a:lnTo>
                    <a:pt x="291" y="1797"/>
                  </a:lnTo>
                  <a:lnTo>
                    <a:pt x="309" y="1792"/>
                  </a:lnTo>
                  <a:lnTo>
                    <a:pt x="310" y="1808"/>
                  </a:lnTo>
                  <a:lnTo>
                    <a:pt x="312" y="1832"/>
                  </a:lnTo>
                  <a:lnTo>
                    <a:pt x="310" y="1877"/>
                  </a:lnTo>
                  <a:lnTo>
                    <a:pt x="317" y="1902"/>
                  </a:lnTo>
                  <a:lnTo>
                    <a:pt x="325" y="1913"/>
                  </a:lnTo>
                  <a:lnTo>
                    <a:pt x="337" y="1917"/>
                  </a:lnTo>
                  <a:lnTo>
                    <a:pt x="350" y="1920"/>
                  </a:lnTo>
                  <a:lnTo>
                    <a:pt x="363" y="1942"/>
                  </a:lnTo>
                  <a:lnTo>
                    <a:pt x="374" y="1936"/>
                  </a:lnTo>
                  <a:lnTo>
                    <a:pt x="390" y="1923"/>
                  </a:lnTo>
                  <a:lnTo>
                    <a:pt x="397" y="1899"/>
                  </a:lnTo>
                  <a:lnTo>
                    <a:pt x="408" y="1870"/>
                  </a:lnTo>
                  <a:lnTo>
                    <a:pt x="425" y="1856"/>
                  </a:lnTo>
                  <a:lnTo>
                    <a:pt x="453" y="1841"/>
                  </a:lnTo>
                  <a:lnTo>
                    <a:pt x="461" y="1816"/>
                  </a:lnTo>
                  <a:lnTo>
                    <a:pt x="467" y="1761"/>
                  </a:lnTo>
                  <a:lnTo>
                    <a:pt x="473" y="1739"/>
                  </a:lnTo>
                  <a:lnTo>
                    <a:pt x="502" y="1736"/>
                  </a:lnTo>
                  <a:lnTo>
                    <a:pt x="509" y="1713"/>
                  </a:lnTo>
                  <a:lnTo>
                    <a:pt x="528" y="1725"/>
                  </a:lnTo>
                  <a:lnTo>
                    <a:pt x="547" y="1729"/>
                  </a:lnTo>
                  <a:lnTo>
                    <a:pt x="566" y="1733"/>
                  </a:lnTo>
                  <a:lnTo>
                    <a:pt x="579" y="1744"/>
                  </a:lnTo>
                  <a:lnTo>
                    <a:pt x="593" y="1736"/>
                  </a:lnTo>
                  <a:lnTo>
                    <a:pt x="608" y="1769"/>
                  </a:lnTo>
                  <a:lnTo>
                    <a:pt x="637" y="1741"/>
                  </a:lnTo>
                  <a:lnTo>
                    <a:pt x="662" y="1757"/>
                  </a:lnTo>
                  <a:lnTo>
                    <a:pt x="669" y="1739"/>
                  </a:lnTo>
                  <a:lnTo>
                    <a:pt x="670" y="1717"/>
                  </a:lnTo>
                  <a:lnTo>
                    <a:pt x="693" y="1699"/>
                  </a:lnTo>
                  <a:lnTo>
                    <a:pt x="701" y="1705"/>
                  </a:lnTo>
                  <a:lnTo>
                    <a:pt x="707" y="1689"/>
                  </a:lnTo>
                  <a:lnTo>
                    <a:pt x="707" y="1667"/>
                  </a:lnTo>
                  <a:lnTo>
                    <a:pt x="726" y="1624"/>
                  </a:lnTo>
                  <a:lnTo>
                    <a:pt x="739" y="1621"/>
                  </a:lnTo>
                  <a:lnTo>
                    <a:pt x="755" y="1638"/>
                  </a:lnTo>
                  <a:lnTo>
                    <a:pt x="752" y="1656"/>
                  </a:lnTo>
                  <a:lnTo>
                    <a:pt x="749" y="1670"/>
                  </a:lnTo>
                  <a:lnTo>
                    <a:pt x="760" y="1678"/>
                  </a:lnTo>
                  <a:lnTo>
                    <a:pt x="757" y="1720"/>
                  </a:lnTo>
                  <a:lnTo>
                    <a:pt x="753" y="1757"/>
                  </a:lnTo>
                  <a:lnTo>
                    <a:pt x="757" y="1789"/>
                  </a:lnTo>
                  <a:lnTo>
                    <a:pt x="765" y="1798"/>
                  </a:lnTo>
                  <a:lnTo>
                    <a:pt x="785" y="1773"/>
                  </a:lnTo>
                  <a:lnTo>
                    <a:pt x="803" y="1766"/>
                  </a:lnTo>
                  <a:lnTo>
                    <a:pt x="825" y="1713"/>
                  </a:lnTo>
                  <a:lnTo>
                    <a:pt x="838" y="1709"/>
                  </a:lnTo>
                  <a:lnTo>
                    <a:pt x="853" y="1718"/>
                  </a:lnTo>
                  <a:lnTo>
                    <a:pt x="854" y="1744"/>
                  </a:lnTo>
                  <a:lnTo>
                    <a:pt x="883" y="1733"/>
                  </a:lnTo>
                  <a:lnTo>
                    <a:pt x="888" y="1749"/>
                  </a:lnTo>
                  <a:lnTo>
                    <a:pt x="902" y="1733"/>
                  </a:lnTo>
                  <a:lnTo>
                    <a:pt x="899" y="1701"/>
                  </a:lnTo>
                  <a:lnTo>
                    <a:pt x="896" y="1661"/>
                  </a:lnTo>
                  <a:lnTo>
                    <a:pt x="893" y="1651"/>
                  </a:lnTo>
                  <a:lnTo>
                    <a:pt x="894" y="1611"/>
                  </a:lnTo>
                  <a:lnTo>
                    <a:pt x="881" y="1601"/>
                  </a:lnTo>
                  <a:lnTo>
                    <a:pt x="867" y="1613"/>
                  </a:lnTo>
                  <a:lnTo>
                    <a:pt x="851" y="1589"/>
                  </a:lnTo>
                  <a:lnTo>
                    <a:pt x="857" y="1568"/>
                  </a:lnTo>
                  <a:lnTo>
                    <a:pt x="851" y="1544"/>
                  </a:lnTo>
                  <a:lnTo>
                    <a:pt x="862" y="1512"/>
                  </a:lnTo>
                  <a:lnTo>
                    <a:pt x="862" y="1478"/>
                  </a:lnTo>
                  <a:lnTo>
                    <a:pt x="864" y="1457"/>
                  </a:lnTo>
                  <a:lnTo>
                    <a:pt x="886" y="1456"/>
                  </a:lnTo>
                  <a:lnTo>
                    <a:pt x="896" y="1427"/>
                  </a:lnTo>
                  <a:lnTo>
                    <a:pt x="929" y="1408"/>
                  </a:lnTo>
                  <a:lnTo>
                    <a:pt x="944" y="1408"/>
                  </a:lnTo>
                  <a:lnTo>
                    <a:pt x="958" y="1411"/>
                  </a:lnTo>
                  <a:lnTo>
                    <a:pt x="961" y="1429"/>
                  </a:lnTo>
                  <a:lnTo>
                    <a:pt x="990" y="1429"/>
                  </a:lnTo>
                  <a:lnTo>
                    <a:pt x="1003" y="1414"/>
                  </a:lnTo>
                  <a:lnTo>
                    <a:pt x="1014" y="1368"/>
                  </a:lnTo>
                  <a:lnTo>
                    <a:pt x="1075" y="1344"/>
                  </a:lnTo>
                  <a:lnTo>
                    <a:pt x="1096" y="1302"/>
                  </a:lnTo>
                  <a:lnTo>
                    <a:pt x="1158" y="1246"/>
                  </a:lnTo>
                  <a:lnTo>
                    <a:pt x="1173" y="1134"/>
                  </a:lnTo>
                  <a:lnTo>
                    <a:pt x="1182" y="1118"/>
                  </a:lnTo>
                  <a:lnTo>
                    <a:pt x="1163" y="973"/>
                  </a:lnTo>
                  <a:lnTo>
                    <a:pt x="1152" y="936"/>
                  </a:lnTo>
                  <a:lnTo>
                    <a:pt x="1208" y="902"/>
                  </a:lnTo>
                  <a:lnTo>
                    <a:pt x="1261" y="891"/>
                  </a:lnTo>
                  <a:lnTo>
                    <a:pt x="1251" y="845"/>
                  </a:lnTo>
                  <a:lnTo>
                    <a:pt x="1254" y="811"/>
                  </a:lnTo>
                  <a:lnTo>
                    <a:pt x="1283" y="686"/>
                  </a:lnTo>
                  <a:lnTo>
                    <a:pt x="1299" y="685"/>
                  </a:lnTo>
                  <a:lnTo>
                    <a:pt x="1323" y="702"/>
                  </a:lnTo>
                  <a:lnTo>
                    <a:pt x="1350" y="699"/>
                  </a:lnTo>
                  <a:lnTo>
                    <a:pt x="1368" y="718"/>
                  </a:lnTo>
                  <a:lnTo>
                    <a:pt x="1397" y="694"/>
                  </a:lnTo>
                  <a:lnTo>
                    <a:pt x="1395" y="617"/>
                  </a:lnTo>
                  <a:lnTo>
                    <a:pt x="1411" y="553"/>
                  </a:lnTo>
                  <a:lnTo>
                    <a:pt x="1440" y="545"/>
                  </a:lnTo>
                  <a:lnTo>
                    <a:pt x="1459" y="499"/>
                  </a:lnTo>
                  <a:lnTo>
                    <a:pt x="1480" y="505"/>
                  </a:lnTo>
                  <a:lnTo>
                    <a:pt x="1496" y="486"/>
                  </a:lnTo>
                  <a:lnTo>
                    <a:pt x="1507" y="537"/>
                  </a:lnTo>
                  <a:lnTo>
                    <a:pt x="1526" y="566"/>
                  </a:lnTo>
                  <a:lnTo>
                    <a:pt x="1539" y="595"/>
                  </a:lnTo>
                  <a:lnTo>
                    <a:pt x="1550" y="613"/>
                  </a:lnTo>
                  <a:lnTo>
                    <a:pt x="1561" y="600"/>
                  </a:lnTo>
                  <a:lnTo>
                    <a:pt x="1600" y="616"/>
                  </a:lnTo>
                  <a:lnTo>
                    <a:pt x="1627" y="747"/>
                  </a:lnTo>
                  <a:lnTo>
                    <a:pt x="1630" y="838"/>
                  </a:lnTo>
                  <a:lnTo>
                    <a:pt x="1622" y="883"/>
                  </a:lnTo>
                  <a:lnTo>
                    <a:pt x="1694" y="921"/>
                  </a:lnTo>
                  <a:lnTo>
                    <a:pt x="1723" y="918"/>
                  </a:lnTo>
                  <a:lnTo>
                    <a:pt x="1829" y="995"/>
                  </a:lnTo>
                  <a:lnTo>
                    <a:pt x="1856" y="1089"/>
                  </a:lnTo>
                  <a:lnTo>
                    <a:pt x="1893" y="1158"/>
                  </a:lnTo>
                  <a:lnTo>
                    <a:pt x="1905" y="1171"/>
                  </a:lnTo>
                  <a:lnTo>
                    <a:pt x="2070" y="1155"/>
                  </a:lnTo>
                  <a:lnTo>
                    <a:pt x="2105" y="1177"/>
                  </a:lnTo>
                  <a:lnTo>
                    <a:pt x="2141" y="1227"/>
                  </a:lnTo>
                  <a:lnTo>
                    <a:pt x="2203" y="1267"/>
                  </a:lnTo>
                  <a:lnTo>
                    <a:pt x="2221" y="1269"/>
                  </a:lnTo>
                  <a:lnTo>
                    <a:pt x="2248" y="1294"/>
                  </a:lnTo>
                  <a:lnTo>
                    <a:pt x="2312" y="1241"/>
                  </a:lnTo>
                  <a:lnTo>
                    <a:pt x="2317" y="1230"/>
                  </a:lnTo>
                  <a:lnTo>
                    <a:pt x="2393" y="1192"/>
                  </a:lnTo>
                  <a:lnTo>
                    <a:pt x="2433" y="1206"/>
                  </a:lnTo>
                  <a:lnTo>
                    <a:pt x="2477" y="1185"/>
                  </a:lnTo>
                  <a:lnTo>
                    <a:pt x="2561" y="1062"/>
                  </a:lnTo>
                  <a:lnTo>
                    <a:pt x="2542" y="995"/>
                  </a:lnTo>
                  <a:lnTo>
                    <a:pt x="2561" y="925"/>
                  </a:lnTo>
                  <a:lnTo>
                    <a:pt x="2579" y="915"/>
                  </a:lnTo>
                  <a:lnTo>
                    <a:pt x="2600" y="937"/>
                  </a:lnTo>
                  <a:lnTo>
                    <a:pt x="2629" y="942"/>
                  </a:lnTo>
                  <a:lnTo>
                    <a:pt x="2656" y="918"/>
                  </a:lnTo>
                  <a:lnTo>
                    <a:pt x="2683" y="865"/>
                  </a:lnTo>
                  <a:lnTo>
                    <a:pt x="2707" y="862"/>
                  </a:lnTo>
                  <a:lnTo>
                    <a:pt x="2728" y="843"/>
                  </a:lnTo>
                  <a:lnTo>
                    <a:pt x="2777" y="745"/>
                  </a:lnTo>
                  <a:lnTo>
                    <a:pt x="2886" y="734"/>
                  </a:lnTo>
                  <a:lnTo>
                    <a:pt x="2893" y="715"/>
                  </a:lnTo>
                  <a:lnTo>
                    <a:pt x="2880" y="704"/>
                  </a:lnTo>
                  <a:lnTo>
                    <a:pt x="2880" y="664"/>
                  </a:lnTo>
                  <a:lnTo>
                    <a:pt x="2854" y="627"/>
                  </a:lnTo>
                  <a:lnTo>
                    <a:pt x="2838" y="590"/>
                  </a:lnTo>
                  <a:lnTo>
                    <a:pt x="2800" y="629"/>
                  </a:lnTo>
                  <a:lnTo>
                    <a:pt x="2777" y="641"/>
                  </a:lnTo>
                  <a:lnTo>
                    <a:pt x="2723" y="630"/>
                  </a:lnTo>
                  <a:lnTo>
                    <a:pt x="2718" y="585"/>
                  </a:lnTo>
                  <a:lnTo>
                    <a:pt x="2717" y="555"/>
                  </a:lnTo>
                  <a:lnTo>
                    <a:pt x="2725" y="505"/>
                  </a:lnTo>
                  <a:lnTo>
                    <a:pt x="2726" y="465"/>
                  </a:lnTo>
                  <a:lnTo>
                    <a:pt x="2753" y="381"/>
                  </a:lnTo>
                  <a:lnTo>
                    <a:pt x="2817" y="424"/>
                  </a:lnTo>
                  <a:lnTo>
                    <a:pt x="2877" y="373"/>
                  </a:lnTo>
                  <a:lnTo>
                    <a:pt x="2915" y="208"/>
                  </a:lnTo>
                  <a:lnTo>
                    <a:pt x="2945" y="165"/>
                  </a:lnTo>
                  <a:lnTo>
                    <a:pt x="2945" y="112"/>
                  </a:lnTo>
                  <a:lnTo>
                    <a:pt x="2913" y="113"/>
                  </a:lnTo>
                  <a:lnTo>
                    <a:pt x="2917" y="89"/>
                  </a:lnTo>
                  <a:lnTo>
                    <a:pt x="2957" y="30"/>
                  </a:lnTo>
                  <a:lnTo>
                    <a:pt x="3077" y="0"/>
                  </a:lnTo>
                  <a:lnTo>
                    <a:pt x="3112" y="38"/>
                  </a:lnTo>
                  <a:lnTo>
                    <a:pt x="3169" y="54"/>
                  </a:lnTo>
                  <a:lnTo>
                    <a:pt x="3197" y="128"/>
                  </a:lnTo>
                  <a:lnTo>
                    <a:pt x="3233" y="285"/>
                  </a:lnTo>
                  <a:lnTo>
                    <a:pt x="3246" y="414"/>
                  </a:lnTo>
                  <a:lnTo>
                    <a:pt x="3321" y="435"/>
                  </a:lnTo>
                  <a:lnTo>
                    <a:pt x="3382" y="491"/>
                  </a:lnTo>
                  <a:lnTo>
                    <a:pt x="3406" y="627"/>
                  </a:lnTo>
                  <a:lnTo>
                    <a:pt x="3454" y="629"/>
                  </a:lnTo>
                  <a:lnTo>
                    <a:pt x="3573" y="544"/>
                  </a:lnTo>
                  <a:lnTo>
                    <a:pt x="3569" y="633"/>
                  </a:lnTo>
                  <a:lnTo>
                    <a:pt x="3545" y="670"/>
                  </a:lnTo>
                  <a:lnTo>
                    <a:pt x="3536" y="760"/>
                  </a:lnTo>
                  <a:lnTo>
                    <a:pt x="3501" y="904"/>
                  </a:lnTo>
                  <a:lnTo>
                    <a:pt x="3483" y="920"/>
                  </a:lnTo>
                  <a:lnTo>
                    <a:pt x="3440" y="894"/>
                  </a:lnTo>
                  <a:lnTo>
                    <a:pt x="3406" y="957"/>
                  </a:lnTo>
                  <a:lnTo>
                    <a:pt x="3414" y="1016"/>
                  </a:lnTo>
                  <a:lnTo>
                    <a:pt x="3413" y="1099"/>
                  </a:lnTo>
                  <a:lnTo>
                    <a:pt x="3387" y="1153"/>
                  </a:lnTo>
                  <a:lnTo>
                    <a:pt x="3382" y="1197"/>
                  </a:lnTo>
                  <a:lnTo>
                    <a:pt x="3389" y="1213"/>
                  </a:lnTo>
                </a:path>
              </a:pathLst>
            </a:custGeom>
            <a:noFill/>
            <a:ln w="38100" cmpd="sng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" name="Freeform 14"/>
            <p:cNvSpPr>
              <a:spLocks/>
            </p:cNvSpPr>
            <p:nvPr/>
          </p:nvSpPr>
          <p:spPr bwMode="auto">
            <a:xfrm>
              <a:off x="378" y="390"/>
              <a:ext cx="177" cy="432"/>
            </a:xfrm>
            <a:custGeom>
              <a:avLst/>
              <a:gdLst>
                <a:gd name="T0" fmla="*/ 177 w 177"/>
                <a:gd name="T1" fmla="*/ 0 h 432"/>
                <a:gd name="T2" fmla="*/ 168 w 177"/>
                <a:gd name="T3" fmla="*/ 18 h 432"/>
                <a:gd name="T4" fmla="*/ 160 w 177"/>
                <a:gd name="T5" fmla="*/ 32 h 432"/>
                <a:gd name="T6" fmla="*/ 156 w 177"/>
                <a:gd name="T7" fmla="*/ 53 h 432"/>
                <a:gd name="T8" fmla="*/ 156 w 177"/>
                <a:gd name="T9" fmla="*/ 76 h 432"/>
                <a:gd name="T10" fmla="*/ 155 w 177"/>
                <a:gd name="T11" fmla="*/ 96 h 432"/>
                <a:gd name="T12" fmla="*/ 142 w 177"/>
                <a:gd name="T13" fmla="*/ 100 h 432"/>
                <a:gd name="T14" fmla="*/ 126 w 177"/>
                <a:gd name="T15" fmla="*/ 130 h 432"/>
                <a:gd name="T16" fmla="*/ 113 w 177"/>
                <a:gd name="T17" fmla="*/ 114 h 432"/>
                <a:gd name="T18" fmla="*/ 94 w 177"/>
                <a:gd name="T19" fmla="*/ 100 h 432"/>
                <a:gd name="T20" fmla="*/ 84 w 177"/>
                <a:gd name="T21" fmla="*/ 112 h 432"/>
                <a:gd name="T22" fmla="*/ 75 w 177"/>
                <a:gd name="T23" fmla="*/ 120 h 432"/>
                <a:gd name="T24" fmla="*/ 49 w 177"/>
                <a:gd name="T25" fmla="*/ 106 h 432"/>
                <a:gd name="T26" fmla="*/ 24 w 177"/>
                <a:gd name="T27" fmla="*/ 37 h 432"/>
                <a:gd name="T28" fmla="*/ 11 w 177"/>
                <a:gd name="T29" fmla="*/ 39 h 432"/>
                <a:gd name="T30" fmla="*/ 8 w 177"/>
                <a:gd name="T31" fmla="*/ 50 h 432"/>
                <a:gd name="T32" fmla="*/ 0 w 177"/>
                <a:gd name="T33" fmla="*/ 61 h 432"/>
                <a:gd name="T34" fmla="*/ 4 w 177"/>
                <a:gd name="T35" fmla="*/ 79 h 432"/>
                <a:gd name="T36" fmla="*/ 9 w 177"/>
                <a:gd name="T37" fmla="*/ 93 h 432"/>
                <a:gd name="T38" fmla="*/ 25 w 177"/>
                <a:gd name="T39" fmla="*/ 122 h 432"/>
                <a:gd name="T40" fmla="*/ 41 w 177"/>
                <a:gd name="T41" fmla="*/ 135 h 432"/>
                <a:gd name="T42" fmla="*/ 62 w 177"/>
                <a:gd name="T43" fmla="*/ 148 h 432"/>
                <a:gd name="T44" fmla="*/ 72 w 177"/>
                <a:gd name="T45" fmla="*/ 170 h 432"/>
                <a:gd name="T46" fmla="*/ 80 w 177"/>
                <a:gd name="T47" fmla="*/ 197 h 432"/>
                <a:gd name="T48" fmla="*/ 73 w 177"/>
                <a:gd name="T49" fmla="*/ 240 h 432"/>
                <a:gd name="T50" fmla="*/ 81 w 177"/>
                <a:gd name="T51" fmla="*/ 248 h 432"/>
                <a:gd name="T52" fmla="*/ 72 w 177"/>
                <a:gd name="T53" fmla="*/ 279 h 432"/>
                <a:gd name="T54" fmla="*/ 78 w 177"/>
                <a:gd name="T55" fmla="*/ 298 h 432"/>
                <a:gd name="T56" fmla="*/ 84 w 177"/>
                <a:gd name="T57" fmla="*/ 320 h 432"/>
                <a:gd name="T58" fmla="*/ 80 w 177"/>
                <a:gd name="T59" fmla="*/ 335 h 432"/>
                <a:gd name="T60" fmla="*/ 78 w 177"/>
                <a:gd name="T61" fmla="*/ 352 h 432"/>
                <a:gd name="T62" fmla="*/ 73 w 177"/>
                <a:gd name="T63" fmla="*/ 362 h 432"/>
                <a:gd name="T64" fmla="*/ 75 w 177"/>
                <a:gd name="T65" fmla="*/ 388 h 432"/>
                <a:gd name="T66" fmla="*/ 83 w 177"/>
                <a:gd name="T67" fmla="*/ 432 h 43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77"/>
                <a:gd name="T103" fmla="*/ 0 h 432"/>
                <a:gd name="T104" fmla="*/ 177 w 177"/>
                <a:gd name="T105" fmla="*/ 432 h 43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77" h="432">
                  <a:moveTo>
                    <a:pt x="177" y="0"/>
                  </a:moveTo>
                  <a:cubicBezTo>
                    <a:pt x="176" y="7"/>
                    <a:pt x="173" y="13"/>
                    <a:pt x="168" y="18"/>
                  </a:cubicBezTo>
                  <a:lnTo>
                    <a:pt x="160" y="32"/>
                  </a:lnTo>
                  <a:lnTo>
                    <a:pt x="156" y="53"/>
                  </a:lnTo>
                  <a:lnTo>
                    <a:pt x="156" y="76"/>
                  </a:lnTo>
                  <a:lnTo>
                    <a:pt x="155" y="96"/>
                  </a:lnTo>
                  <a:lnTo>
                    <a:pt x="142" y="100"/>
                  </a:lnTo>
                  <a:lnTo>
                    <a:pt x="126" y="130"/>
                  </a:lnTo>
                  <a:lnTo>
                    <a:pt x="113" y="114"/>
                  </a:lnTo>
                  <a:lnTo>
                    <a:pt x="94" y="100"/>
                  </a:lnTo>
                  <a:lnTo>
                    <a:pt x="84" y="112"/>
                  </a:lnTo>
                  <a:lnTo>
                    <a:pt x="75" y="120"/>
                  </a:lnTo>
                  <a:lnTo>
                    <a:pt x="49" y="106"/>
                  </a:lnTo>
                  <a:lnTo>
                    <a:pt x="24" y="37"/>
                  </a:lnTo>
                  <a:lnTo>
                    <a:pt x="11" y="39"/>
                  </a:lnTo>
                  <a:lnTo>
                    <a:pt x="8" y="50"/>
                  </a:lnTo>
                  <a:lnTo>
                    <a:pt x="0" y="61"/>
                  </a:lnTo>
                  <a:lnTo>
                    <a:pt x="4" y="79"/>
                  </a:lnTo>
                  <a:lnTo>
                    <a:pt x="9" y="93"/>
                  </a:lnTo>
                  <a:lnTo>
                    <a:pt x="25" y="122"/>
                  </a:lnTo>
                  <a:lnTo>
                    <a:pt x="41" y="135"/>
                  </a:lnTo>
                  <a:lnTo>
                    <a:pt x="62" y="148"/>
                  </a:lnTo>
                  <a:lnTo>
                    <a:pt x="72" y="170"/>
                  </a:lnTo>
                  <a:lnTo>
                    <a:pt x="80" y="197"/>
                  </a:lnTo>
                  <a:lnTo>
                    <a:pt x="73" y="240"/>
                  </a:lnTo>
                  <a:lnTo>
                    <a:pt x="81" y="248"/>
                  </a:lnTo>
                  <a:lnTo>
                    <a:pt x="72" y="279"/>
                  </a:lnTo>
                  <a:lnTo>
                    <a:pt x="78" y="298"/>
                  </a:lnTo>
                  <a:lnTo>
                    <a:pt x="84" y="320"/>
                  </a:lnTo>
                  <a:lnTo>
                    <a:pt x="80" y="335"/>
                  </a:lnTo>
                  <a:lnTo>
                    <a:pt x="78" y="352"/>
                  </a:lnTo>
                  <a:lnTo>
                    <a:pt x="73" y="362"/>
                  </a:lnTo>
                  <a:lnTo>
                    <a:pt x="75" y="388"/>
                  </a:lnTo>
                  <a:lnTo>
                    <a:pt x="83" y="432"/>
                  </a:lnTo>
                </a:path>
              </a:pathLst>
            </a:custGeom>
            <a:noFill/>
            <a:ln w="38100" cmpd="sng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" name="Rectangle 8"/>
            <p:cNvSpPr>
              <a:spLocks noChangeArrowheads="1"/>
            </p:cNvSpPr>
            <p:nvPr/>
          </p:nvSpPr>
          <p:spPr bwMode="auto">
            <a:xfrm>
              <a:off x="0" y="376"/>
              <a:ext cx="5760" cy="3776"/>
            </a:xfrm>
            <a:prstGeom prst="rect">
              <a:avLst/>
            </a:prstGeom>
            <a:solidFill>
              <a:schemeClr val="bg1">
                <a:alpha val="50195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60419" name="AutoShape 3"/>
          <p:cNvSpPr>
            <a:spLocks noChangeArrowheads="1"/>
          </p:cNvSpPr>
          <p:nvPr/>
        </p:nvSpPr>
        <p:spPr bwMode="auto">
          <a:xfrm>
            <a:off x="1285852" y="1643050"/>
            <a:ext cx="7358114" cy="1214446"/>
          </a:xfrm>
          <a:prstGeom prst="roundRect">
            <a:avLst>
              <a:gd name="adj" fmla="val 16667"/>
            </a:avLst>
          </a:prstGeom>
          <a:solidFill>
            <a:srgbClr val="FFFFCC">
              <a:alpha val="70000"/>
            </a:srgbClr>
          </a:solidFill>
          <a:ln w="19050">
            <a:solidFill>
              <a:srgbClr val="FF7575"/>
            </a:solidFill>
            <a:round/>
            <a:headEnd/>
            <a:tailEnd/>
          </a:ln>
          <a:effectLst/>
        </p:spPr>
        <p:txBody>
          <a:bodyPr wrap="square" anchor="ctr"/>
          <a:lstStyle/>
          <a:p>
            <a:pPr algn="ctr"/>
            <a:r>
              <a:rPr lang="ru-RU" sz="1600" b="1" dirty="0" smtClean="0">
                <a:solidFill>
                  <a:schemeClr val="bg1">
                    <a:lumMod val="50000"/>
                  </a:schemeClr>
                </a:solidFill>
              </a:rPr>
              <a:t>Развитие механизмов государственно-частного партнерства</a:t>
            </a:r>
            <a:endParaRPr lang="ru-RU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421" name="AutoShape 5"/>
          <p:cNvSpPr>
            <a:spLocks noChangeArrowheads="1"/>
          </p:cNvSpPr>
          <p:nvPr/>
        </p:nvSpPr>
        <p:spPr bwMode="auto">
          <a:xfrm>
            <a:off x="1285852" y="3143248"/>
            <a:ext cx="7286676" cy="1192210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19050">
            <a:solidFill>
              <a:srgbClr val="FF6600"/>
            </a:solidFill>
            <a:round/>
            <a:headEnd/>
            <a:tailEnd/>
          </a:ln>
          <a:effectLst/>
        </p:spPr>
        <p:txBody>
          <a:bodyPr wrap="square" anchor="ctr"/>
          <a:lstStyle/>
          <a:p>
            <a:pPr algn="ctr"/>
            <a:r>
              <a:rPr lang="ru-RU" sz="1600" b="1" dirty="0" smtClean="0"/>
              <a:t>Привлечение инвестиций в рамках продажи пакетов акций </a:t>
            </a:r>
            <a:br>
              <a:rPr lang="ru-RU" sz="1600" b="1" dirty="0" smtClean="0"/>
            </a:br>
            <a:r>
              <a:rPr lang="ru-RU" sz="1600" b="1" dirty="0" smtClean="0"/>
              <a:t>и сдачи в аренду имеющихся активов</a:t>
            </a:r>
            <a:endParaRPr lang="ru-RU" sz="1600" b="1" dirty="0"/>
          </a:p>
        </p:txBody>
      </p:sp>
      <p:sp>
        <p:nvSpPr>
          <p:cNvPr id="60422" name="AutoShape 6"/>
          <p:cNvSpPr>
            <a:spLocks noChangeArrowheads="1"/>
          </p:cNvSpPr>
          <p:nvPr/>
        </p:nvSpPr>
        <p:spPr bwMode="auto">
          <a:xfrm>
            <a:off x="1285852" y="4643446"/>
            <a:ext cx="7286676" cy="1357322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19050">
            <a:solidFill>
              <a:srgbClr val="FF6600"/>
            </a:solidFill>
            <a:round/>
            <a:headEnd/>
            <a:tailEnd/>
          </a:ln>
          <a:effectLst/>
        </p:spPr>
        <p:txBody>
          <a:bodyPr wrap="square" anchor="ctr"/>
          <a:lstStyle/>
          <a:p>
            <a:pPr algn="ctr"/>
            <a:r>
              <a:rPr lang="ru-RU" sz="1600" b="1" dirty="0" smtClean="0"/>
              <a:t>Развитие новых форм сотрудничества </a:t>
            </a:r>
            <a:br>
              <a:rPr lang="ru-RU" sz="1600" b="1" dirty="0" smtClean="0"/>
            </a:br>
            <a:r>
              <a:rPr lang="ru-RU" sz="1600" b="1" dirty="0" smtClean="0"/>
              <a:t>с российскими и зарубежными транспортными </a:t>
            </a:r>
            <a:br>
              <a:rPr lang="ru-RU" sz="1600" b="1" dirty="0" smtClean="0"/>
            </a:br>
            <a:r>
              <a:rPr lang="ru-RU" sz="1600" b="1" dirty="0" smtClean="0"/>
              <a:t>и </a:t>
            </a:r>
            <a:r>
              <a:rPr lang="ru-RU" sz="1600" b="1" dirty="0" err="1" smtClean="0"/>
              <a:t>логистическими</a:t>
            </a:r>
            <a:r>
              <a:rPr lang="ru-RU" sz="1600" b="1" dirty="0" smtClean="0"/>
              <a:t> предприятиями</a:t>
            </a:r>
            <a:endParaRPr lang="ru-RU" sz="1600" b="1" dirty="0"/>
          </a:p>
        </p:txBody>
      </p:sp>
      <p:sp>
        <p:nvSpPr>
          <p:cNvPr id="60433" name="Rectangle 17"/>
          <p:cNvSpPr>
            <a:spLocks noChangeArrowheads="1"/>
          </p:cNvSpPr>
          <p:nvPr/>
        </p:nvSpPr>
        <p:spPr bwMode="auto">
          <a:xfrm>
            <a:off x="0" y="401640"/>
            <a:ext cx="9144000" cy="955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ru-RU" sz="1700" b="1" cap="all" dirty="0" smtClean="0">
                <a:solidFill>
                  <a:srgbClr val="FF0000"/>
                </a:solidFill>
                <a:latin typeface="Arial Black" pitchFamily="34" charset="0"/>
              </a:rPr>
              <a:t>Пути привлечения частных инвестиций </a:t>
            </a:r>
            <a:br>
              <a:rPr lang="ru-RU" sz="1700" b="1" cap="all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sz="1700" b="1" cap="all" dirty="0" smtClean="0">
                <a:solidFill>
                  <a:srgbClr val="FF0000"/>
                </a:solidFill>
                <a:latin typeface="Arial Black" pitchFamily="34" charset="0"/>
              </a:rPr>
              <a:t>в развитие «пространства 1520»</a:t>
            </a:r>
            <a:endParaRPr lang="ru-RU" sz="1700" b="1" cap="all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2" name="Номер слайда 31"/>
          <p:cNvSpPr>
            <a:spLocks noGrp="1"/>
          </p:cNvSpPr>
          <p:nvPr>
            <p:ph type="sldNum" sz="quarter" idx="12"/>
          </p:nvPr>
        </p:nvSpPr>
        <p:spPr>
          <a:xfrm>
            <a:off x="6500826" y="6286520"/>
            <a:ext cx="2133600" cy="292100"/>
          </a:xfrm>
          <a:noFill/>
        </p:spPr>
        <p:txBody>
          <a:bodyPr/>
          <a:lstStyle/>
          <a:p>
            <a:fld id="{A5918772-5223-466D-AF0F-D14E1802FA46}" type="slidenum">
              <a:rPr lang="ru-RU" sz="1700" b="1" smtClean="0">
                <a:solidFill>
                  <a:srgbClr val="FF0000"/>
                </a:solidFill>
                <a:latin typeface="Arial Black" pitchFamily="34" charset="0"/>
              </a:rPr>
              <a:pPr/>
              <a:t>10</a:t>
            </a:fld>
            <a:endParaRPr lang="ru-RU" sz="1700" b="1" dirty="0" smtClean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5" name="AutoShape 75"/>
          <p:cNvSpPr>
            <a:spLocks noChangeArrowheads="1"/>
          </p:cNvSpPr>
          <p:nvPr/>
        </p:nvSpPr>
        <p:spPr bwMode="auto">
          <a:xfrm>
            <a:off x="423838" y="3549640"/>
            <a:ext cx="576262" cy="428628"/>
          </a:xfrm>
          <a:prstGeom prst="chevron">
            <a:avLst>
              <a:gd name="adj" fmla="val 36890"/>
            </a:avLst>
          </a:prstGeom>
          <a:solidFill>
            <a:srgbClr val="FF3300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prstShdw prst="shdw18" dist="17961" dir="13500000">
              <a:srgbClr val="FF0000">
                <a:gamma/>
                <a:shade val="60000"/>
                <a:invGamma/>
              </a:srgbClr>
            </a:prstShdw>
          </a:effectLst>
        </p:spPr>
        <p:txBody>
          <a:bodyPr wrap="square" anchor="ctr">
            <a:noAutofit/>
          </a:bodyPr>
          <a:lstStyle/>
          <a:p>
            <a:pPr algn="ctr" eaLnBrk="0" hangingPunct="0">
              <a:defRPr/>
            </a:pPr>
            <a:r>
              <a:rPr lang="ru-RU" sz="20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2</a:t>
            </a:r>
            <a:endParaRPr lang="ru-RU" sz="20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  <p:sp>
        <p:nvSpPr>
          <p:cNvPr id="16" name="AutoShape 75"/>
          <p:cNvSpPr>
            <a:spLocks noChangeArrowheads="1"/>
          </p:cNvSpPr>
          <p:nvPr/>
        </p:nvSpPr>
        <p:spPr bwMode="auto">
          <a:xfrm>
            <a:off x="423838" y="5000636"/>
            <a:ext cx="576262" cy="428628"/>
          </a:xfrm>
          <a:prstGeom prst="chevron">
            <a:avLst>
              <a:gd name="adj" fmla="val 36890"/>
            </a:avLst>
          </a:prstGeom>
          <a:solidFill>
            <a:srgbClr val="FF3300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prstShdw prst="shdw18" dist="17961" dir="13500000">
              <a:srgbClr val="FF0000">
                <a:gamma/>
                <a:shade val="60000"/>
                <a:invGamma/>
              </a:srgbClr>
            </a:prstShdw>
          </a:effectLst>
        </p:spPr>
        <p:txBody>
          <a:bodyPr wrap="square" anchor="ctr">
            <a:noAutofit/>
          </a:bodyPr>
          <a:lstStyle/>
          <a:p>
            <a:pPr algn="ctr" eaLnBrk="0" hangingPunct="0">
              <a:defRPr/>
            </a:pPr>
            <a:r>
              <a:rPr lang="ru-RU" sz="20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3</a:t>
            </a:r>
            <a:endParaRPr lang="ru-RU" sz="20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  <p:sp>
        <p:nvSpPr>
          <p:cNvPr id="20" name="AutoShape 75"/>
          <p:cNvSpPr>
            <a:spLocks noChangeArrowheads="1"/>
          </p:cNvSpPr>
          <p:nvPr/>
        </p:nvSpPr>
        <p:spPr bwMode="auto">
          <a:xfrm>
            <a:off x="423838" y="2071678"/>
            <a:ext cx="576262" cy="428628"/>
          </a:xfrm>
          <a:prstGeom prst="chevron">
            <a:avLst>
              <a:gd name="adj" fmla="val 36890"/>
            </a:avLst>
          </a:prstGeom>
          <a:solidFill>
            <a:srgbClr val="FF3300">
              <a:alpha val="40000"/>
            </a:srgbClr>
          </a:solidFill>
          <a:ln w="9525">
            <a:solidFill>
              <a:srgbClr val="FF0000">
                <a:alpha val="40000"/>
              </a:srgbClr>
            </a:solidFill>
            <a:miter lim="800000"/>
            <a:headEnd/>
            <a:tailEnd/>
          </a:ln>
          <a:effectLst>
            <a:prstShdw prst="shdw18" dist="17961" dir="13500000">
              <a:srgbClr val="FF0000">
                <a:gamma/>
                <a:shade val="60000"/>
                <a:invGamma/>
              </a:srgbClr>
            </a:prstShdw>
          </a:effectLst>
        </p:spPr>
        <p:txBody>
          <a:bodyPr wrap="square" anchor="ctr">
            <a:noAutofit/>
          </a:bodyPr>
          <a:lstStyle/>
          <a:p>
            <a:pPr algn="ctr" eaLnBrk="0" hangingPunct="0">
              <a:defRPr/>
            </a:pPr>
            <a:r>
              <a:rPr lang="ru-RU" sz="2000" b="1" kern="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1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285720" y="1428736"/>
            <a:ext cx="8501122" cy="5143536"/>
            <a:chOff x="0" y="619125"/>
            <a:chExt cx="9144000" cy="5978525"/>
          </a:xfrm>
        </p:grpSpPr>
        <p:pic>
          <p:nvPicPr>
            <p:cNvPr id="2051" name="Picture 4" descr="В 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619125"/>
              <a:ext cx="9144000" cy="5978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52" name="Freeform 14"/>
            <p:cNvSpPr>
              <a:spLocks/>
            </p:cNvSpPr>
            <p:nvPr/>
          </p:nvSpPr>
          <p:spPr bwMode="auto">
            <a:xfrm>
              <a:off x="333375" y="3298825"/>
              <a:ext cx="700088" cy="1573213"/>
            </a:xfrm>
            <a:custGeom>
              <a:avLst/>
              <a:gdLst>
                <a:gd name="T0" fmla="*/ 19 w 441"/>
                <a:gd name="T1" fmla="*/ 4 h 991"/>
                <a:gd name="T2" fmla="*/ 75 w 441"/>
                <a:gd name="T3" fmla="*/ 18 h 991"/>
                <a:gd name="T4" fmla="*/ 124 w 441"/>
                <a:gd name="T5" fmla="*/ 15 h 991"/>
                <a:gd name="T6" fmla="*/ 163 w 441"/>
                <a:gd name="T7" fmla="*/ 34 h 991"/>
                <a:gd name="T8" fmla="*/ 169 w 441"/>
                <a:gd name="T9" fmla="*/ 100 h 991"/>
                <a:gd name="T10" fmla="*/ 180 w 441"/>
                <a:gd name="T11" fmla="*/ 152 h 991"/>
                <a:gd name="T12" fmla="*/ 188 w 441"/>
                <a:gd name="T13" fmla="*/ 197 h 991"/>
                <a:gd name="T14" fmla="*/ 166 w 441"/>
                <a:gd name="T15" fmla="*/ 224 h 991"/>
                <a:gd name="T16" fmla="*/ 161 w 441"/>
                <a:gd name="T17" fmla="*/ 258 h 991"/>
                <a:gd name="T18" fmla="*/ 166 w 441"/>
                <a:gd name="T19" fmla="*/ 295 h 991"/>
                <a:gd name="T20" fmla="*/ 174 w 441"/>
                <a:gd name="T21" fmla="*/ 338 h 991"/>
                <a:gd name="T22" fmla="*/ 179 w 441"/>
                <a:gd name="T23" fmla="*/ 370 h 991"/>
                <a:gd name="T24" fmla="*/ 184 w 441"/>
                <a:gd name="T25" fmla="*/ 399 h 991"/>
                <a:gd name="T26" fmla="*/ 200 w 441"/>
                <a:gd name="T27" fmla="*/ 420 h 991"/>
                <a:gd name="T28" fmla="*/ 169 w 441"/>
                <a:gd name="T29" fmla="*/ 456 h 991"/>
                <a:gd name="T30" fmla="*/ 145 w 441"/>
                <a:gd name="T31" fmla="*/ 480 h 991"/>
                <a:gd name="T32" fmla="*/ 118 w 441"/>
                <a:gd name="T33" fmla="*/ 519 h 991"/>
                <a:gd name="T34" fmla="*/ 105 w 441"/>
                <a:gd name="T35" fmla="*/ 556 h 991"/>
                <a:gd name="T36" fmla="*/ 115 w 441"/>
                <a:gd name="T37" fmla="*/ 589 h 991"/>
                <a:gd name="T38" fmla="*/ 97 w 441"/>
                <a:gd name="T39" fmla="*/ 616 h 991"/>
                <a:gd name="T40" fmla="*/ 76 w 441"/>
                <a:gd name="T41" fmla="*/ 640 h 991"/>
                <a:gd name="T42" fmla="*/ 86 w 441"/>
                <a:gd name="T43" fmla="*/ 688 h 991"/>
                <a:gd name="T44" fmla="*/ 124 w 441"/>
                <a:gd name="T45" fmla="*/ 700 h 991"/>
                <a:gd name="T46" fmla="*/ 171 w 441"/>
                <a:gd name="T47" fmla="*/ 711 h 991"/>
                <a:gd name="T48" fmla="*/ 208 w 441"/>
                <a:gd name="T49" fmla="*/ 722 h 991"/>
                <a:gd name="T50" fmla="*/ 244 w 441"/>
                <a:gd name="T51" fmla="*/ 704 h 991"/>
                <a:gd name="T52" fmla="*/ 299 w 441"/>
                <a:gd name="T53" fmla="*/ 669 h 991"/>
                <a:gd name="T54" fmla="*/ 336 w 441"/>
                <a:gd name="T55" fmla="*/ 701 h 991"/>
                <a:gd name="T56" fmla="*/ 355 w 441"/>
                <a:gd name="T57" fmla="*/ 788 h 991"/>
                <a:gd name="T58" fmla="*/ 368 w 441"/>
                <a:gd name="T59" fmla="*/ 836 h 991"/>
                <a:gd name="T60" fmla="*/ 356 w 441"/>
                <a:gd name="T61" fmla="*/ 901 h 991"/>
                <a:gd name="T62" fmla="*/ 379 w 441"/>
                <a:gd name="T63" fmla="*/ 983 h 991"/>
                <a:gd name="T64" fmla="*/ 425 w 441"/>
                <a:gd name="T65" fmla="*/ 978 h 99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41"/>
                <a:gd name="T100" fmla="*/ 0 h 991"/>
                <a:gd name="T101" fmla="*/ 441 w 441"/>
                <a:gd name="T102" fmla="*/ 991 h 99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41" h="991">
                  <a:moveTo>
                    <a:pt x="0" y="0"/>
                  </a:moveTo>
                  <a:lnTo>
                    <a:pt x="19" y="4"/>
                  </a:lnTo>
                  <a:lnTo>
                    <a:pt x="41" y="13"/>
                  </a:lnTo>
                  <a:lnTo>
                    <a:pt x="75" y="18"/>
                  </a:lnTo>
                  <a:lnTo>
                    <a:pt x="102" y="15"/>
                  </a:lnTo>
                  <a:lnTo>
                    <a:pt x="124" y="15"/>
                  </a:lnTo>
                  <a:lnTo>
                    <a:pt x="145" y="20"/>
                  </a:lnTo>
                  <a:lnTo>
                    <a:pt x="163" y="34"/>
                  </a:lnTo>
                  <a:lnTo>
                    <a:pt x="166" y="64"/>
                  </a:lnTo>
                  <a:lnTo>
                    <a:pt x="169" y="100"/>
                  </a:lnTo>
                  <a:lnTo>
                    <a:pt x="172" y="125"/>
                  </a:lnTo>
                  <a:lnTo>
                    <a:pt x="180" y="152"/>
                  </a:lnTo>
                  <a:lnTo>
                    <a:pt x="180" y="172"/>
                  </a:lnTo>
                  <a:lnTo>
                    <a:pt x="188" y="197"/>
                  </a:lnTo>
                  <a:lnTo>
                    <a:pt x="185" y="216"/>
                  </a:lnTo>
                  <a:lnTo>
                    <a:pt x="166" y="224"/>
                  </a:lnTo>
                  <a:lnTo>
                    <a:pt x="156" y="240"/>
                  </a:lnTo>
                  <a:lnTo>
                    <a:pt x="161" y="258"/>
                  </a:lnTo>
                  <a:lnTo>
                    <a:pt x="172" y="266"/>
                  </a:lnTo>
                  <a:lnTo>
                    <a:pt x="166" y="295"/>
                  </a:lnTo>
                  <a:lnTo>
                    <a:pt x="166" y="325"/>
                  </a:lnTo>
                  <a:lnTo>
                    <a:pt x="174" y="338"/>
                  </a:lnTo>
                  <a:lnTo>
                    <a:pt x="169" y="354"/>
                  </a:lnTo>
                  <a:lnTo>
                    <a:pt x="179" y="370"/>
                  </a:lnTo>
                  <a:lnTo>
                    <a:pt x="185" y="381"/>
                  </a:lnTo>
                  <a:lnTo>
                    <a:pt x="184" y="399"/>
                  </a:lnTo>
                  <a:lnTo>
                    <a:pt x="193" y="410"/>
                  </a:lnTo>
                  <a:lnTo>
                    <a:pt x="200" y="420"/>
                  </a:lnTo>
                  <a:lnTo>
                    <a:pt x="185" y="448"/>
                  </a:lnTo>
                  <a:lnTo>
                    <a:pt x="169" y="456"/>
                  </a:lnTo>
                  <a:lnTo>
                    <a:pt x="156" y="458"/>
                  </a:lnTo>
                  <a:lnTo>
                    <a:pt x="145" y="480"/>
                  </a:lnTo>
                  <a:lnTo>
                    <a:pt x="134" y="496"/>
                  </a:lnTo>
                  <a:lnTo>
                    <a:pt x="118" y="519"/>
                  </a:lnTo>
                  <a:lnTo>
                    <a:pt x="107" y="540"/>
                  </a:lnTo>
                  <a:lnTo>
                    <a:pt x="105" y="556"/>
                  </a:lnTo>
                  <a:lnTo>
                    <a:pt x="116" y="575"/>
                  </a:lnTo>
                  <a:lnTo>
                    <a:pt x="115" y="589"/>
                  </a:lnTo>
                  <a:lnTo>
                    <a:pt x="102" y="596"/>
                  </a:lnTo>
                  <a:lnTo>
                    <a:pt x="97" y="616"/>
                  </a:lnTo>
                  <a:lnTo>
                    <a:pt x="84" y="629"/>
                  </a:lnTo>
                  <a:lnTo>
                    <a:pt x="76" y="640"/>
                  </a:lnTo>
                  <a:lnTo>
                    <a:pt x="72" y="664"/>
                  </a:lnTo>
                  <a:lnTo>
                    <a:pt x="86" y="688"/>
                  </a:lnTo>
                  <a:lnTo>
                    <a:pt x="107" y="701"/>
                  </a:lnTo>
                  <a:lnTo>
                    <a:pt x="124" y="700"/>
                  </a:lnTo>
                  <a:lnTo>
                    <a:pt x="145" y="716"/>
                  </a:lnTo>
                  <a:lnTo>
                    <a:pt x="171" y="711"/>
                  </a:lnTo>
                  <a:lnTo>
                    <a:pt x="193" y="714"/>
                  </a:lnTo>
                  <a:lnTo>
                    <a:pt x="208" y="722"/>
                  </a:lnTo>
                  <a:lnTo>
                    <a:pt x="219" y="708"/>
                  </a:lnTo>
                  <a:lnTo>
                    <a:pt x="244" y="704"/>
                  </a:lnTo>
                  <a:lnTo>
                    <a:pt x="278" y="692"/>
                  </a:lnTo>
                  <a:lnTo>
                    <a:pt x="299" y="669"/>
                  </a:lnTo>
                  <a:lnTo>
                    <a:pt x="310" y="672"/>
                  </a:lnTo>
                  <a:lnTo>
                    <a:pt x="336" y="701"/>
                  </a:lnTo>
                  <a:lnTo>
                    <a:pt x="344" y="749"/>
                  </a:lnTo>
                  <a:lnTo>
                    <a:pt x="355" y="788"/>
                  </a:lnTo>
                  <a:lnTo>
                    <a:pt x="360" y="818"/>
                  </a:lnTo>
                  <a:lnTo>
                    <a:pt x="368" y="836"/>
                  </a:lnTo>
                  <a:lnTo>
                    <a:pt x="368" y="871"/>
                  </a:lnTo>
                  <a:lnTo>
                    <a:pt x="356" y="901"/>
                  </a:lnTo>
                  <a:lnTo>
                    <a:pt x="366" y="946"/>
                  </a:lnTo>
                  <a:lnTo>
                    <a:pt x="379" y="983"/>
                  </a:lnTo>
                  <a:lnTo>
                    <a:pt x="396" y="991"/>
                  </a:lnTo>
                  <a:lnTo>
                    <a:pt x="425" y="978"/>
                  </a:lnTo>
                  <a:lnTo>
                    <a:pt x="441" y="986"/>
                  </a:lnTo>
                </a:path>
              </a:pathLst>
            </a:custGeom>
            <a:noFill/>
            <a:ln w="38100" cmpd="sng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53" name="Freeform 15"/>
            <p:cNvSpPr>
              <a:spLocks/>
            </p:cNvSpPr>
            <p:nvPr/>
          </p:nvSpPr>
          <p:spPr bwMode="auto">
            <a:xfrm>
              <a:off x="1854200" y="5514975"/>
              <a:ext cx="533400" cy="534988"/>
            </a:xfrm>
            <a:custGeom>
              <a:avLst/>
              <a:gdLst>
                <a:gd name="T0" fmla="*/ 0 w 336"/>
                <a:gd name="T1" fmla="*/ 1 h 337"/>
                <a:gd name="T2" fmla="*/ 16 w 336"/>
                <a:gd name="T3" fmla="*/ 16 h 337"/>
                <a:gd name="T4" fmla="*/ 30 w 336"/>
                <a:gd name="T5" fmla="*/ 4 h 337"/>
                <a:gd name="T6" fmla="*/ 42 w 336"/>
                <a:gd name="T7" fmla="*/ 11 h 337"/>
                <a:gd name="T8" fmla="*/ 56 w 336"/>
                <a:gd name="T9" fmla="*/ 0 h 337"/>
                <a:gd name="T10" fmla="*/ 74 w 336"/>
                <a:gd name="T11" fmla="*/ 28 h 337"/>
                <a:gd name="T12" fmla="*/ 74 w 336"/>
                <a:gd name="T13" fmla="*/ 43 h 337"/>
                <a:gd name="T14" fmla="*/ 86 w 336"/>
                <a:gd name="T15" fmla="*/ 48 h 337"/>
                <a:gd name="T16" fmla="*/ 94 w 336"/>
                <a:gd name="T17" fmla="*/ 68 h 337"/>
                <a:gd name="T18" fmla="*/ 99 w 336"/>
                <a:gd name="T19" fmla="*/ 97 h 337"/>
                <a:gd name="T20" fmla="*/ 94 w 336"/>
                <a:gd name="T21" fmla="*/ 112 h 337"/>
                <a:gd name="T22" fmla="*/ 90 w 336"/>
                <a:gd name="T23" fmla="*/ 124 h 337"/>
                <a:gd name="T24" fmla="*/ 94 w 336"/>
                <a:gd name="T25" fmla="*/ 150 h 337"/>
                <a:gd name="T26" fmla="*/ 96 w 336"/>
                <a:gd name="T27" fmla="*/ 166 h 337"/>
                <a:gd name="T28" fmla="*/ 109 w 336"/>
                <a:gd name="T29" fmla="*/ 169 h 337"/>
                <a:gd name="T30" fmla="*/ 125 w 336"/>
                <a:gd name="T31" fmla="*/ 174 h 337"/>
                <a:gd name="T32" fmla="*/ 136 w 336"/>
                <a:gd name="T33" fmla="*/ 196 h 337"/>
                <a:gd name="T34" fmla="*/ 147 w 336"/>
                <a:gd name="T35" fmla="*/ 222 h 337"/>
                <a:gd name="T36" fmla="*/ 154 w 336"/>
                <a:gd name="T37" fmla="*/ 251 h 337"/>
                <a:gd name="T38" fmla="*/ 163 w 336"/>
                <a:gd name="T39" fmla="*/ 267 h 337"/>
                <a:gd name="T40" fmla="*/ 179 w 336"/>
                <a:gd name="T41" fmla="*/ 284 h 337"/>
                <a:gd name="T42" fmla="*/ 205 w 336"/>
                <a:gd name="T43" fmla="*/ 299 h 337"/>
                <a:gd name="T44" fmla="*/ 216 w 336"/>
                <a:gd name="T45" fmla="*/ 292 h 337"/>
                <a:gd name="T46" fmla="*/ 232 w 336"/>
                <a:gd name="T47" fmla="*/ 289 h 337"/>
                <a:gd name="T48" fmla="*/ 248 w 336"/>
                <a:gd name="T49" fmla="*/ 256 h 337"/>
                <a:gd name="T50" fmla="*/ 283 w 336"/>
                <a:gd name="T51" fmla="*/ 217 h 337"/>
                <a:gd name="T52" fmla="*/ 291 w 336"/>
                <a:gd name="T53" fmla="*/ 204 h 337"/>
                <a:gd name="T54" fmla="*/ 307 w 336"/>
                <a:gd name="T55" fmla="*/ 230 h 337"/>
                <a:gd name="T56" fmla="*/ 299 w 336"/>
                <a:gd name="T57" fmla="*/ 246 h 337"/>
                <a:gd name="T58" fmla="*/ 302 w 336"/>
                <a:gd name="T59" fmla="*/ 260 h 337"/>
                <a:gd name="T60" fmla="*/ 306 w 336"/>
                <a:gd name="T61" fmla="*/ 275 h 337"/>
                <a:gd name="T62" fmla="*/ 296 w 336"/>
                <a:gd name="T63" fmla="*/ 292 h 337"/>
                <a:gd name="T64" fmla="*/ 301 w 336"/>
                <a:gd name="T65" fmla="*/ 305 h 337"/>
                <a:gd name="T66" fmla="*/ 306 w 336"/>
                <a:gd name="T67" fmla="*/ 315 h 337"/>
                <a:gd name="T68" fmla="*/ 317 w 336"/>
                <a:gd name="T69" fmla="*/ 321 h 337"/>
                <a:gd name="T70" fmla="*/ 323 w 336"/>
                <a:gd name="T71" fmla="*/ 337 h 337"/>
                <a:gd name="T72" fmla="*/ 336 w 336"/>
                <a:gd name="T73" fmla="*/ 337 h 33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36"/>
                <a:gd name="T112" fmla="*/ 0 h 337"/>
                <a:gd name="T113" fmla="*/ 336 w 336"/>
                <a:gd name="T114" fmla="*/ 337 h 33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36" h="337">
                  <a:moveTo>
                    <a:pt x="0" y="1"/>
                  </a:moveTo>
                  <a:lnTo>
                    <a:pt x="16" y="16"/>
                  </a:lnTo>
                  <a:lnTo>
                    <a:pt x="30" y="4"/>
                  </a:lnTo>
                  <a:lnTo>
                    <a:pt x="42" y="11"/>
                  </a:lnTo>
                  <a:lnTo>
                    <a:pt x="56" y="0"/>
                  </a:lnTo>
                  <a:lnTo>
                    <a:pt x="74" y="28"/>
                  </a:lnTo>
                  <a:lnTo>
                    <a:pt x="74" y="43"/>
                  </a:lnTo>
                  <a:lnTo>
                    <a:pt x="86" y="48"/>
                  </a:lnTo>
                  <a:lnTo>
                    <a:pt x="94" y="68"/>
                  </a:lnTo>
                  <a:lnTo>
                    <a:pt x="99" y="97"/>
                  </a:lnTo>
                  <a:lnTo>
                    <a:pt x="94" y="112"/>
                  </a:lnTo>
                  <a:lnTo>
                    <a:pt x="90" y="124"/>
                  </a:lnTo>
                  <a:lnTo>
                    <a:pt x="94" y="150"/>
                  </a:lnTo>
                  <a:lnTo>
                    <a:pt x="96" y="166"/>
                  </a:lnTo>
                  <a:lnTo>
                    <a:pt x="109" y="169"/>
                  </a:lnTo>
                  <a:lnTo>
                    <a:pt x="125" y="174"/>
                  </a:lnTo>
                  <a:lnTo>
                    <a:pt x="136" y="196"/>
                  </a:lnTo>
                  <a:lnTo>
                    <a:pt x="147" y="222"/>
                  </a:lnTo>
                  <a:lnTo>
                    <a:pt x="154" y="251"/>
                  </a:lnTo>
                  <a:lnTo>
                    <a:pt x="163" y="267"/>
                  </a:lnTo>
                  <a:lnTo>
                    <a:pt x="179" y="284"/>
                  </a:lnTo>
                  <a:lnTo>
                    <a:pt x="205" y="299"/>
                  </a:lnTo>
                  <a:lnTo>
                    <a:pt x="216" y="292"/>
                  </a:lnTo>
                  <a:lnTo>
                    <a:pt x="232" y="289"/>
                  </a:lnTo>
                  <a:lnTo>
                    <a:pt x="248" y="256"/>
                  </a:lnTo>
                  <a:lnTo>
                    <a:pt x="283" y="217"/>
                  </a:lnTo>
                  <a:lnTo>
                    <a:pt x="291" y="204"/>
                  </a:lnTo>
                  <a:lnTo>
                    <a:pt x="307" y="230"/>
                  </a:lnTo>
                  <a:lnTo>
                    <a:pt x="299" y="246"/>
                  </a:lnTo>
                  <a:lnTo>
                    <a:pt x="302" y="260"/>
                  </a:lnTo>
                  <a:lnTo>
                    <a:pt x="306" y="275"/>
                  </a:lnTo>
                  <a:lnTo>
                    <a:pt x="296" y="292"/>
                  </a:lnTo>
                  <a:lnTo>
                    <a:pt x="301" y="305"/>
                  </a:lnTo>
                  <a:lnTo>
                    <a:pt x="306" y="315"/>
                  </a:lnTo>
                  <a:lnTo>
                    <a:pt x="317" y="321"/>
                  </a:lnTo>
                  <a:lnTo>
                    <a:pt x="323" y="337"/>
                  </a:lnTo>
                  <a:lnTo>
                    <a:pt x="336" y="337"/>
                  </a:lnTo>
                </a:path>
              </a:pathLst>
            </a:custGeom>
            <a:noFill/>
            <a:ln w="38100" cmpd="sng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54" name="Freeform 16"/>
            <p:cNvSpPr>
              <a:spLocks/>
            </p:cNvSpPr>
            <p:nvPr/>
          </p:nvSpPr>
          <p:spPr bwMode="auto">
            <a:xfrm>
              <a:off x="2738438" y="3462338"/>
              <a:ext cx="5672137" cy="3082925"/>
            </a:xfrm>
            <a:custGeom>
              <a:avLst/>
              <a:gdLst>
                <a:gd name="T0" fmla="*/ 69 w 3573"/>
                <a:gd name="T1" fmla="*/ 1665 h 1942"/>
                <a:gd name="T2" fmla="*/ 142 w 3573"/>
                <a:gd name="T3" fmla="*/ 1646 h 1942"/>
                <a:gd name="T4" fmla="*/ 213 w 3573"/>
                <a:gd name="T5" fmla="*/ 1705 h 1942"/>
                <a:gd name="T6" fmla="*/ 273 w 3573"/>
                <a:gd name="T7" fmla="*/ 1797 h 1942"/>
                <a:gd name="T8" fmla="*/ 312 w 3573"/>
                <a:gd name="T9" fmla="*/ 1832 h 1942"/>
                <a:gd name="T10" fmla="*/ 337 w 3573"/>
                <a:gd name="T11" fmla="*/ 1917 h 1942"/>
                <a:gd name="T12" fmla="*/ 390 w 3573"/>
                <a:gd name="T13" fmla="*/ 1923 h 1942"/>
                <a:gd name="T14" fmla="*/ 453 w 3573"/>
                <a:gd name="T15" fmla="*/ 1841 h 1942"/>
                <a:gd name="T16" fmla="*/ 502 w 3573"/>
                <a:gd name="T17" fmla="*/ 1736 h 1942"/>
                <a:gd name="T18" fmla="*/ 566 w 3573"/>
                <a:gd name="T19" fmla="*/ 1733 h 1942"/>
                <a:gd name="T20" fmla="*/ 637 w 3573"/>
                <a:gd name="T21" fmla="*/ 1741 h 1942"/>
                <a:gd name="T22" fmla="*/ 693 w 3573"/>
                <a:gd name="T23" fmla="*/ 1699 h 1942"/>
                <a:gd name="T24" fmla="*/ 726 w 3573"/>
                <a:gd name="T25" fmla="*/ 1624 h 1942"/>
                <a:gd name="T26" fmla="*/ 749 w 3573"/>
                <a:gd name="T27" fmla="*/ 1670 h 1942"/>
                <a:gd name="T28" fmla="*/ 757 w 3573"/>
                <a:gd name="T29" fmla="*/ 1789 h 1942"/>
                <a:gd name="T30" fmla="*/ 825 w 3573"/>
                <a:gd name="T31" fmla="*/ 1713 h 1942"/>
                <a:gd name="T32" fmla="*/ 883 w 3573"/>
                <a:gd name="T33" fmla="*/ 1733 h 1942"/>
                <a:gd name="T34" fmla="*/ 896 w 3573"/>
                <a:gd name="T35" fmla="*/ 1661 h 1942"/>
                <a:gd name="T36" fmla="*/ 867 w 3573"/>
                <a:gd name="T37" fmla="*/ 1613 h 1942"/>
                <a:gd name="T38" fmla="*/ 862 w 3573"/>
                <a:gd name="T39" fmla="*/ 1512 h 1942"/>
                <a:gd name="T40" fmla="*/ 896 w 3573"/>
                <a:gd name="T41" fmla="*/ 1427 h 1942"/>
                <a:gd name="T42" fmla="*/ 961 w 3573"/>
                <a:gd name="T43" fmla="*/ 1429 h 1942"/>
                <a:gd name="T44" fmla="*/ 1075 w 3573"/>
                <a:gd name="T45" fmla="*/ 1344 h 1942"/>
                <a:gd name="T46" fmla="*/ 1182 w 3573"/>
                <a:gd name="T47" fmla="*/ 1118 h 1942"/>
                <a:gd name="T48" fmla="*/ 1261 w 3573"/>
                <a:gd name="T49" fmla="*/ 891 h 1942"/>
                <a:gd name="T50" fmla="*/ 1299 w 3573"/>
                <a:gd name="T51" fmla="*/ 685 h 1942"/>
                <a:gd name="T52" fmla="*/ 1397 w 3573"/>
                <a:gd name="T53" fmla="*/ 694 h 1942"/>
                <a:gd name="T54" fmla="*/ 1459 w 3573"/>
                <a:gd name="T55" fmla="*/ 499 h 1942"/>
                <a:gd name="T56" fmla="*/ 1526 w 3573"/>
                <a:gd name="T57" fmla="*/ 566 h 1942"/>
                <a:gd name="T58" fmla="*/ 1600 w 3573"/>
                <a:gd name="T59" fmla="*/ 616 h 1942"/>
                <a:gd name="T60" fmla="*/ 1694 w 3573"/>
                <a:gd name="T61" fmla="*/ 921 h 1942"/>
                <a:gd name="T62" fmla="*/ 1893 w 3573"/>
                <a:gd name="T63" fmla="*/ 1158 h 1942"/>
                <a:gd name="T64" fmla="*/ 2141 w 3573"/>
                <a:gd name="T65" fmla="*/ 1227 h 1942"/>
                <a:gd name="T66" fmla="*/ 2312 w 3573"/>
                <a:gd name="T67" fmla="*/ 1241 h 1942"/>
                <a:gd name="T68" fmla="*/ 2477 w 3573"/>
                <a:gd name="T69" fmla="*/ 1185 h 1942"/>
                <a:gd name="T70" fmla="*/ 2579 w 3573"/>
                <a:gd name="T71" fmla="*/ 915 h 1942"/>
                <a:gd name="T72" fmla="*/ 2683 w 3573"/>
                <a:gd name="T73" fmla="*/ 865 h 1942"/>
                <a:gd name="T74" fmla="*/ 2886 w 3573"/>
                <a:gd name="T75" fmla="*/ 734 h 1942"/>
                <a:gd name="T76" fmla="*/ 2854 w 3573"/>
                <a:gd name="T77" fmla="*/ 627 h 1942"/>
                <a:gd name="T78" fmla="*/ 2723 w 3573"/>
                <a:gd name="T79" fmla="*/ 630 h 1942"/>
                <a:gd name="T80" fmla="*/ 2726 w 3573"/>
                <a:gd name="T81" fmla="*/ 465 h 1942"/>
                <a:gd name="T82" fmla="*/ 2915 w 3573"/>
                <a:gd name="T83" fmla="*/ 208 h 1942"/>
                <a:gd name="T84" fmla="*/ 2917 w 3573"/>
                <a:gd name="T85" fmla="*/ 89 h 1942"/>
                <a:gd name="T86" fmla="*/ 3169 w 3573"/>
                <a:gd name="T87" fmla="*/ 54 h 1942"/>
                <a:gd name="T88" fmla="*/ 3321 w 3573"/>
                <a:gd name="T89" fmla="*/ 435 h 1942"/>
                <a:gd name="T90" fmla="*/ 3573 w 3573"/>
                <a:gd name="T91" fmla="*/ 544 h 1942"/>
                <a:gd name="T92" fmla="*/ 3501 w 3573"/>
                <a:gd name="T93" fmla="*/ 904 h 1942"/>
                <a:gd name="T94" fmla="*/ 3414 w 3573"/>
                <a:gd name="T95" fmla="*/ 1016 h 1942"/>
                <a:gd name="T96" fmla="*/ 3389 w 3573"/>
                <a:gd name="T97" fmla="*/ 1213 h 194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573"/>
                <a:gd name="T148" fmla="*/ 0 h 1942"/>
                <a:gd name="T149" fmla="*/ 3573 w 3573"/>
                <a:gd name="T150" fmla="*/ 1942 h 194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573" h="1942">
                  <a:moveTo>
                    <a:pt x="0" y="1741"/>
                  </a:moveTo>
                  <a:lnTo>
                    <a:pt x="33" y="1723"/>
                  </a:lnTo>
                  <a:lnTo>
                    <a:pt x="43" y="1693"/>
                  </a:lnTo>
                  <a:lnTo>
                    <a:pt x="69" y="1665"/>
                  </a:lnTo>
                  <a:lnTo>
                    <a:pt x="88" y="1661"/>
                  </a:lnTo>
                  <a:lnTo>
                    <a:pt x="102" y="1665"/>
                  </a:lnTo>
                  <a:lnTo>
                    <a:pt x="110" y="1648"/>
                  </a:lnTo>
                  <a:lnTo>
                    <a:pt x="142" y="1646"/>
                  </a:lnTo>
                  <a:lnTo>
                    <a:pt x="150" y="1675"/>
                  </a:lnTo>
                  <a:lnTo>
                    <a:pt x="169" y="1683"/>
                  </a:lnTo>
                  <a:lnTo>
                    <a:pt x="189" y="1704"/>
                  </a:lnTo>
                  <a:lnTo>
                    <a:pt x="213" y="1705"/>
                  </a:lnTo>
                  <a:lnTo>
                    <a:pt x="233" y="1720"/>
                  </a:lnTo>
                  <a:lnTo>
                    <a:pt x="241" y="1747"/>
                  </a:lnTo>
                  <a:lnTo>
                    <a:pt x="267" y="1758"/>
                  </a:lnTo>
                  <a:lnTo>
                    <a:pt x="273" y="1797"/>
                  </a:lnTo>
                  <a:lnTo>
                    <a:pt x="291" y="1797"/>
                  </a:lnTo>
                  <a:lnTo>
                    <a:pt x="309" y="1792"/>
                  </a:lnTo>
                  <a:lnTo>
                    <a:pt x="310" y="1808"/>
                  </a:lnTo>
                  <a:lnTo>
                    <a:pt x="312" y="1832"/>
                  </a:lnTo>
                  <a:lnTo>
                    <a:pt x="310" y="1877"/>
                  </a:lnTo>
                  <a:lnTo>
                    <a:pt x="317" y="1902"/>
                  </a:lnTo>
                  <a:lnTo>
                    <a:pt x="325" y="1913"/>
                  </a:lnTo>
                  <a:lnTo>
                    <a:pt x="337" y="1917"/>
                  </a:lnTo>
                  <a:lnTo>
                    <a:pt x="350" y="1920"/>
                  </a:lnTo>
                  <a:lnTo>
                    <a:pt x="363" y="1942"/>
                  </a:lnTo>
                  <a:lnTo>
                    <a:pt x="374" y="1936"/>
                  </a:lnTo>
                  <a:lnTo>
                    <a:pt x="390" y="1923"/>
                  </a:lnTo>
                  <a:lnTo>
                    <a:pt x="397" y="1899"/>
                  </a:lnTo>
                  <a:lnTo>
                    <a:pt x="408" y="1870"/>
                  </a:lnTo>
                  <a:lnTo>
                    <a:pt x="425" y="1856"/>
                  </a:lnTo>
                  <a:lnTo>
                    <a:pt x="453" y="1841"/>
                  </a:lnTo>
                  <a:lnTo>
                    <a:pt x="461" y="1816"/>
                  </a:lnTo>
                  <a:lnTo>
                    <a:pt x="467" y="1761"/>
                  </a:lnTo>
                  <a:lnTo>
                    <a:pt x="473" y="1739"/>
                  </a:lnTo>
                  <a:lnTo>
                    <a:pt x="502" y="1736"/>
                  </a:lnTo>
                  <a:lnTo>
                    <a:pt x="509" y="1713"/>
                  </a:lnTo>
                  <a:lnTo>
                    <a:pt x="528" y="1725"/>
                  </a:lnTo>
                  <a:lnTo>
                    <a:pt x="547" y="1729"/>
                  </a:lnTo>
                  <a:lnTo>
                    <a:pt x="566" y="1733"/>
                  </a:lnTo>
                  <a:lnTo>
                    <a:pt x="579" y="1744"/>
                  </a:lnTo>
                  <a:lnTo>
                    <a:pt x="593" y="1736"/>
                  </a:lnTo>
                  <a:lnTo>
                    <a:pt x="608" y="1769"/>
                  </a:lnTo>
                  <a:lnTo>
                    <a:pt x="637" y="1741"/>
                  </a:lnTo>
                  <a:lnTo>
                    <a:pt x="662" y="1757"/>
                  </a:lnTo>
                  <a:lnTo>
                    <a:pt x="669" y="1739"/>
                  </a:lnTo>
                  <a:lnTo>
                    <a:pt x="670" y="1717"/>
                  </a:lnTo>
                  <a:lnTo>
                    <a:pt x="693" y="1699"/>
                  </a:lnTo>
                  <a:lnTo>
                    <a:pt x="701" y="1705"/>
                  </a:lnTo>
                  <a:lnTo>
                    <a:pt x="707" y="1689"/>
                  </a:lnTo>
                  <a:lnTo>
                    <a:pt x="707" y="1667"/>
                  </a:lnTo>
                  <a:lnTo>
                    <a:pt x="726" y="1624"/>
                  </a:lnTo>
                  <a:lnTo>
                    <a:pt x="739" y="1621"/>
                  </a:lnTo>
                  <a:lnTo>
                    <a:pt x="755" y="1638"/>
                  </a:lnTo>
                  <a:lnTo>
                    <a:pt x="752" y="1656"/>
                  </a:lnTo>
                  <a:lnTo>
                    <a:pt x="749" y="1670"/>
                  </a:lnTo>
                  <a:lnTo>
                    <a:pt x="760" y="1678"/>
                  </a:lnTo>
                  <a:lnTo>
                    <a:pt x="757" y="1720"/>
                  </a:lnTo>
                  <a:lnTo>
                    <a:pt x="753" y="1757"/>
                  </a:lnTo>
                  <a:lnTo>
                    <a:pt x="757" y="1789"/>
                  </a:lnTo>
                  <a:lnTo>
                    <a:pt x="765" y="1798"/>
                  </a:lnTo>
                  <a:lnTo>
                    <a:pt x="785" y="1773"/>
                  </a:lnTo>
                  <a:lnTo>
                    <a:pt x="803" y="1766"/>
                  </a:lnTo>
                  <a:lnTo>
                    <a:pt x="825" y="1713"/>
                  </a:lnTo>
                  <a:lnTo>
                    <a:pt x="838" y="1709"/>
                  </a:lnTo>
                  <a:lnTo>
                    <a:pt x="853" y="1718"/>
                  </a:lnTo>
                  <a:lnTo>
                    <a:pt x="854" y="1744"/>
                  </a:lnTo>
                  <a:lnTo>
                    <a:pt x="883" y="1733"/>
                  </a:lnTo>
                  <a:lnTo>
                    <a:pt x="888" y="1749"/>
                  </a:lnTo>
                  <a:lnTo>
                    <a:pt x="902" y="1733"/>
                  </a:lnTo>
                  <a:lnTo>
                    <a:pt x="899" y="1701"/>
                  </a:lnTo>
                  <a:lnTo>
                    <a:pt x="896" y="1661"/>
                  </a:lnTo>
                  <a:lnTo>
                    <a:pt x="893" y="1651"/>
                  </a:lnTo>
                  <a:lnTo>
                    <a:pt x="894" y="1611"/>
                  </a:lnTo>
                  <a:lnTo>
                    <a:pt x="881" y="1601"/>
                  </a:lnTo>
                  <a:lnTo>
                    <a:pt x="867" y="1613"/>
                  </a:lnTo>
                  <a:lnTo>
                    <a:pt x="851" y="1589"/>
                  </a:lnTo>
                  <a:lnTo>
                    <a:pt x="857" y="1568"/>
                  </a:lnTo>
                  <a:lnTo>
                    <a:pt x="851" y="1544"/>
                  </a:lnTo>
                  <a:lnTo>
                    <a:pt x="862" y="1512"/>
                  </a:lnTo>
                  <a:lnTo>
                    <a:pt x="862" y="1478"/>
                  </a:lnTo>
                  <a:lnTo>
                    <a:pt x="864" y="1457"/>
                  </a:lnTo>
                  <a:lnTo>
                    <a:pt x="886" y="1456"/>
                  </a:lnTo>
                  <a:lnTo>
                    <a:pt x="896" y="1427"/>
                  </a:lnTo>
                  <a:lnTo>
                    <a:pt x="929" y="1408"/>
                  </a:lnTo>
                  <a:lnTo>
                    <a:pt x="944" y="1408"/>
                  </a:lnTo>
                  <a:lnTo>
                    <a:pt x="958" y="1411"/>
                  </a:lnTo>
                  <a:lnTo>
                    <a:pt x="961" y="1429"/>
                  </a:lnTo>
                  <a:lnTo>
                    <a:pt x="990" y="1429"/>
                  </a:lnTo>
                  <a:lnTo>
                    <a:pt x="1003" y="1414"/>
                  </a:lnTo>
                  <a:lnTo>
                    <a:pt x="1014" y="1368"/>
                  </a:lnTo>
                  <a:lnTo>
                    <a:pt x="1075" y="1344"/>
                  </a:lnTo>
                  <a:lnTo>
                    <a:pt x="1096" y="1302"/>
                  </a:lnTo>
                  <a:lnTo>
                    <a:pt x="1158" y="1246"/>
                  </a:lnTo>
                  <a:lnTo>
                    <a:pt x="1173" y="1134"/>
                  </a:lnTo>
                  <a:lnTo>
                    <a:pt x="1182" y="1118"/>
                  </a:lnTo>
                  <a:lnTo>
                    <a:pt x="1163" y="973"/>
                  </a:lnTo>
                  <a:lnTo>
                    <a:pt x="1152" y="936"/>
                  </a:lnTo>
                  <a:lnTo>
                    <a:pt x="1208" y="902"/>
                  </a:lnTo>
                  <a:lnTo>
                    <a:pt x="1261" y="891"/>
                  </a:lnTo>
                  <a:lnTo>
                    <a:pt x="1251" y="845"/>
                  </a:lnTo>
                  <a:lnTo>
                    <a:pt x="1254" y="811"/>
                  </a:lnTo>
                  <a:lnTo>
                    <a:pt x="1283" y="686"/>
                  </a:lnTo>
                  <a:lnTo>
                    <a:pt x="1299" y="685"/>
                  </a:lnTo>
                  <a:lnTo>
                    <a:pt x="1323" y="702"/>
                  </a:lnTo>
                  <a:lnTo>
                    <a:pt x="1350" y="699"/>
                  </a:lnTo>
                  <a:lnTo>
                    <a:pt x="1368" y="718"/>
                  </a:lnTo>
                  <a:lnTo>
                    <a:pt x="1397" y="694"/>
                  </a:lnTo>
                  <a:lnTo>
                    <a:pt x="1395" y="617"/>
                  </a:lnTo>
                  <a:lnTo>
                    <a:pt x="1411" y="553"/>
                  </a:lnTo>
                  <a:lnTo>
                    <a:pt x="1440" y="545"/>
                  </a:lnTo>
                  <a:lnTo>
                    <a:pt x="1459" y="499"/>
                  </a:lnTo>
                  <a:lnTo>
                    <a:pt x="1480" y="505"/>
                  </a:lnTo>
                  <a:lnTo>
                    <a:pt x="1496" y="486"/>
                  </a:lnTo>
                  <a:lnTo>
                    <a:pt x="1507" y="537"/>
                  </a:lnTo>
                  <a:lnTo>
                    <a:pt x="1526" y="566"/>
                  </a:lnTo>
                  <a:lnTo>
                    <a:pt x="1539" y="595"/>
                  </a:lnTo>
                  <a:lnTo>
                    <a:pt x="1550" y="613"/>
                  </a:lnTo>
                  <a:lnTo>
                    <a:pt x="1561" y="600"/>
                  </a:lnTo>
                  <a:lnTo>
                    <a:pt x="1600" y="616"/>
                  </a:lnTo>
                  <a:lnTo>
                    <a:pt x="1627" y="747"/>
                  </a:lnTo>
                  <a:lnTo>
                    <a:pt x="1630" y="838"/>
                  </a:lnTo>
                  <a:lnTo>
                    <a:pt x="1622" y="883"/>
                  </a:lnTo>
                  <a:lnTo>
                    <a:pt x="1694" y="921"/>
                  </a:lnTo>
                  <a:lnTo>
                    <a:pt x="1723" y="918"/>
                  </a:lnTo>
                  <a:lnTo>
                    <a:pt x="1829" y="995"/>
                  </a:lnTo>
                  <a:lnTo>
                    <a:pt x="1856" y="1089"/>
                  </a:lnTo>
                  <a:lnTo>
                    <a:pt x="1893" y="1158"/>
                  </a:lnTo>
                  <a:lnTo>
                    <a:pt x="1905" y="1171"/>
                  </a:lnTo>
                  <a:lnTo>
                    <a:pt x="2070" y="1155"/>
                  </a:lnTo>
                  <a:lnTo>
                    <a:pt x="2105" y="1177"/>
                  </a:lnTo>
                  <a:lnTo>
                    <a:pt x="2141" y="1227"/>
                  </a:lnTo>
                  <a:lnTo>
                    <a:pt x="2203" y="1267"/>
                  </a:lnTo>
                  <a:lnTo>
                    <a:pt x="2221" y="1269"/>
                  </a:lnTo>
                  <a:lnTo>
                    <a:pt x="2248" y="1294"/>
                  </a:lnTo>
                  <a:lnTo>
                    <a:pt x="2312" y="1241"/>
                  </a:lnTo>
                  <a:lnTo>
                    <a:pt x="2317" y="1230"/>
                  </a:lnTo>
                  <a:lnTo>
                    <a:pt x="2393" y="1192"/>
                  </a:lnTo>
                  <a:lnTo>
                    <a:pt x="2433" y="1206"/>
                  </a:lnTo>
                  <a:lnTo>
                    <a:pt x="2477" y="1185"/>
                  </a:lnTo>
                  <a:lnTo>
                    <a:pt x="2561" y="1062"/>
                  </a:lnTo>
                  <a:lnTo>
                    <a:pt x="2542" y="995"/>
                  </a:lnTo>
                  <a:lnTo>
                    <a:pt x="2561" y="925"/>
                  </a:lnTo>
                  <a:lnTo>
                    <a:pt x="2579" y="915"/>
                  </a:lnTo>
                  <a:lnTo>
                    <a:pt x="2600" y="937"/>
                  </a:lnTo>
                  <a:lnTo>
                    <a:pt x="2629" y="942"/>
                  </a:lnTo>
                  <a:lnTo>
                    <a:pt x="2656" y="918"/>
                  </a:lnTo>
                  <a:lnTo>
                    <a:pt x="2683" y="865"/>
                  </a:lnTo>
                  <a:lnTo>
                    <a:pt x="2707" y="862"/>
                  </a:lnTo>
                  <a:lnTo>
                    <a:pt x="2728" y="843"/>
                  </a:lnTo>
                  <a:lnTo>
                    <a:pt x="2777" y="745"/>
                  </a:lnTo>
                  <a:lnTo>
                    <a:pt x="2886" y="734"/>
                  </a:lnTo>
                  <a:lnTo>
                    <a:pt x="2893" y="715"/>
                  </a:lnTo>
                  <a:lnTo>
                    <a:pt x="2880" y="704"/>
                  </a:lnTo>
                  <a:lnTo>
                    <a:pt x="2880" y="664"/>
                  </a:lnTo>
                  <a:lnTo>
                    <a:pt x="2854" y="627"/>
                  </a:lnTo>
                  <a:lnTo>
                    <a:pt x="2838" y="590"/>
                  </a:lnTo>
                  <a:lnTo>
                    <a:pt x="2800" y="629"/>
                  </a:lnTo>
                  <a:lnTo>
                    <a:pt x="2777" y="641"/>
                  </a:lnTo>
                  <a:lnTo>
                    <a:pt x="2723" y="630"/>
                  </a:lnTo>
                  <a:lnTo>
                    <a:pt x="2718" y="585"/>
                  </a:lnTo>
                  <a:lnTo>
                    <a:pt x="2717" y="555"/>
                  </a:lnTo>
                  <a:lnTo>
                    <a:pt x="2725" y="505"/>
                  </a:lnTo>
                  <a:lnTo>
                    <a:pt x="2726" y="465"/>
                  </a:lnTo>
                  <a:lnTo>
                    <a:pt x="2753" y="381"/>
                  </a:lnTo>
                  <a:lnTo>
                    <a:pt x="2817" y="424"/>
                  </a:lnTo>
                  <a:lnTo>
                    <a:pt x="2877" y="373"/>
                  </a:lnTo>
                  <a:lnTo>
                    <a:pt x="2915" y="208"/>
                  </a:lnTo>
                  <a:lnTo>
                    <a:pt x="2945" y="165"/>
                  </a:lnTo>
                  <a:lnTo>
                    <a:pt x="2945" y="112"/>
                  </a:lnTo>
                  <a:lnTo>
                    <a:pt x="2913" y="113"/>
                  </a:lnTo>
                  <a:lnTo>
                    <a:pt x="2917" y="89"/>
                  </a:lnTo>
                  <a:lnTo>
                    <a:pt x="2957" y="30"/>
                  </a:lnTo>
                  <a:lnTo>
                    <a:pt x="3077" y="0"/>
                  </a:lnTo>
                  <a:lnTo>
                    <a:pt x="3112" y="38"/>
                  </a:lnTo>
                  <a:lnTo>
                    <a:pt x="3169" y="54"/>
                  </a:lnTo>
                  <a:lnTo>
                    <a:pt x="3197" y="128"/>
                  </a:lnTo>
                  <a:lnTo>
                    <a:pt x="3233" y="285"/>
                  </a:lnTo>
                  <a:lnTo>
                    <a:pt x="3246" y="414"/>
                  </a:lnTo>
                  <a:lnTo>
                    <a:pt x="3321" y="435"/>
                  </a:lnTo>
                  <a:lnTo>
                    <a:pt x="3382" y="491"/>
                  </a:lnTo>
                  <a:lnTo>
                    <a:pt x="3406" y="627"/>
                  </a:lnTo>
                  <a:lnTo>
                    <a:pt x="3454" y="629"/>
                  </a:lnTo>
                  <a:lnTo>
                    <a:pt x="3573" y="544"/>
                  </a:lnTo>
                  <a:lnTo>
                    <a:pt x="3569" y="633"/>
                  </a:lnTo>
                  <a:lnTo>
                    <a:pt x="3545" y="670"/>
                  </a:lnTo>
                  <a:lnTo>
                    <a:pt x="3536" y="760"/>
                  </a:lnTo>
                  <a:lnTo>
                    <a:pt x="3501" y="904"/>
                  </a:lnTo>
                  <a:lnTo>
                    <a:pt x="3483" y="920"/>
                  </a:lnTo>
                  <a:lnTo>
                    <a:pt x="3440" y="894"/>
                  </a:lnTo>
                  <a:lnTo>
                    <a:pt x="3406" y="957"/>
                  </a:lnTo>
                  <a:lnTo>
                    <a:pt x="3414" y="1016"/>
                  </a:lnTo>
                  <a:lnTo>
                    <a:pt x="3413" y="1099"/>
                  </a:lnTo>
                  <a:lnTo>
                    <a:pt x="3387" y="1153"/>
                  </a:lnTo>
                  <a:lnTo>
                    <a:pt x="3382" y="1197"/>
                  </a:lnTo>
                  <a:lnTo>
                    <a:pt x="3389" y="1213"/>
                  </a:lnTo>
                </a:path>
              </a:pathLst>
            </a:custGeom>
            <a:noFill/>
            <a:ln w="38100" cmpd="sng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55" name="Freeform 18"/>
            <p:cNvSpPr>
              <a:spLocks/>
            </p:cNvSpPr>
            <p:nvPr/>
          </p:nvSpPr>
          <p:spPr bwMode="auto">
            <a:xfrm>
              <a:off x="600075" y="619125"/>
              <a:ext cx="280988" cy="685800"/>
            </a:xfrm>
            <a:custGeom>
              <a:avLst/>
              <a:gdLst>
                <a:gd name="T0" fmla="*/ 177 w 177"/>
                <a:gd name="T1" fmla="*/ 0 h 432"/>
                <a:gd name="T2" fmla="*/ 168 w 177"/>
                <a:gd name="T3" fmla="*/ 18 h 432"/>
                <a:gd name="T4" fmla="*/ 160 w 177"/>
                <a:gd name="T5" fmla="*/ 32 h 432"/>
                <a:gd name="T6" fmla="*/ 156 w 177"/>
                <a:gd name="T7" fmla="*/ 53 h 432"/>
                <a:gd name="T8" fmla="*/ 156 w 177"/>
                <a:gd name="T9" fmla="*/ 76 h 432"/>
                <a:gd name="T10" fmla="*/ 155 w 177"/>
                <a:gd name="T11" fmla="*/ 96 h 432"/>
                <a:gd name="T12" fmla="*/ 142 w 177"/>
                <a:gd name="T13" fmla="*/ 100 h 432"/>
                <a:gd name="T14" fmla="*/ 126 w 177"/>
                <a:gd name="T15" fmla="*/ 130 h 432"/>
                <a:gd name="T16" fmla="*/ 113 w 177"/>
                <a:gd name="T17" fmla="*/ 114 h 432"/>
                <a:gd name="T18" fmla="*/ 94 w 177"/>
                <a:gd name="T19" fmla="*/ 100 h 432"/>
                <a:gd name="T20" fmla="*/ 84 w 177"/>
                <a:gd name="T21" fmla="*/ 112 h 432"/>
                <a:gd name="T22" fmla="*/ 75 w 177"/>
                <a:gd name="T23" fmla="*/ 120 h 432"/>
                <a:gd name="T24" fmla="*/ 49 w 177"/>
                <a:gd name="T25" fmla="*/ 106 h 432"/>
                <a:gd name="T26" fmla="*/ 24 w 177"/>
                <a:gd name="T27" fmla="*/ 37 h 432"/>
                <a:gd name="T28" fmla="*/ 11 w 177"/>
                <a:gd name="T29" fmla="*/ 39 h 432"/>
                <a:gd name="T30" fmla="*/ 8 w 177"/>
                <a:gd name="T31" fmla="*/ 50 h 432"/>
                <a:gd name="T32" fmla="*/ 0 w 177"/>
                <a:gd name="T33" fmla="*/ 61 h 432"/>
                <a:gd name="T34" fmla="*/ 4 w 177"/>
                <a:gd name="T35" fmla="*/ 79 h 432"/>
                <a:gd name="T36" fmla="*/ 9 w 177"/>
                <a:gd name="T37" fmla="*/ 93 h 432"/>
                <a:gd name="T38" fmla="*/ 25 w 177"/>
                <a:gd name="T39" fmla="*/ 122 h 432"/>
                <a:gd name="T40" fmla="*/ 41 w 177"/>
                <a:gd name="T41" fmla="*/ 135 h 432"/>
                <a:gd name="T42" fmla="*/ 62 w 177"/>
                <a:gd name="T43" fmla="*/ 148 h 432"/>
                <a:gd name="T44" fmla="*/ 72 w 177"/>
                <a:gd name="T45" fmla="*/ 170 h 432"/>
                <a:gd name="T46" fmla="*/ 80 w 177"/>
                <a:gd name="T47" fmla="*/ 197 h 432"/>
                <a:gd name="T48" fmla="*/ 73 w 177"/>
                <a:gd name="T49" fmla="*/ 240 h 432"/>
                <a:gd name="T50" fmla="*/ 81 w 177"/>
                <a:gd name="T51" fmla="*/ 248 h 432"/>
                <a:gd name="T52" fmla="*/ 72 w 177"/>
                <a:gd name="T53" fmla="*/ 279 h 432"/>
                <a:gd name="T54" fmla="*/ 78 w 177"/>
                <a:gd name="T55" fmla="*/ 298 h 432"/>
                <a:gd name="T56" fmla="*/ 84 w 177"/>
                <a:gd name="T57" fmla="*/ 320 h 432"/>
                <a:gd name="T58" fmla="*/ 80 w 177"/>
                <a:gd name="T59" fmla="*/ 335 h 432"/>
                <a:gd name="T60" fmla="*/ 78 w 177"/>
                <a:gd name="T61" fmla="*/ 352 h 432"/>
                <a:gd name="T62" fmla="*/ 73 w 177"/>
                <a:gd name="T63" fmla="*/ 362 h 432"/>
                <a:gd name="T64" fmla="*/ 75 w 177"/>
                <a:gd name="T65" fmla="*/ 388 h 432"/>
                <a:gd name="T66" fmla="*/ 83 w 177"/>
                <a:gd name="T67" fmla="*/ 432 h 43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77"/>
                <a:gd name="T103" fmla="*/ 0 h 432"/>
                <a:gd name="T104" fmla="*/ 177 w 177"/>
                <a:gd name="T105" fmla="*/ 432 h 43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77" h="432">
                  <a:moveTo>
                    <a:pt x="177" y="0"/>
                  </a:moveTo>
                  <a:cubicBezTo>
                    <a:pt x="176" y="7"/>
                    <a:pt x="173" y="13"/>
                    <a:pt x="168" y="18"/>
                  </a:cubicBezTo>
                  <a:lnTo>
                    <a:pt x="160" y="32"/>
                  </a:lnTo>
                  <a:lnTo>
                    <a:pt x="156" y="53"/>
                  </a:lnTo>
                  <a:lnTo>
                    <a:pt x="156" y="76"/>
                  </a:lnTo>
                  <a:lnTo>
                    <a:pt x="155" y="96"/>
                  </a:lnTo>
                  <a:lnTo>
                    <a:pt x="142" y="100"/>
                  </a:lnTo>
                  <a:lnTo>
                    <a:pt x="126" y="130"/>
                  </a:lnTo>
                  <a:lnTo>
                    <a:pt x="113" y="114"/>
                  </a:lnTo>
                  <a:lnTo>
                    <a:pt x="94" y="100"/>
                  </a:lnTo>
                  <a:lnTo>
                    <a:pt x="84" y="112"/>
                  </a:lnTo>
                  <a:lnTo>
                    <a:pt x="75" y="120"/>
                  </a:lnTo>
                  <a:lnTo>
                    <a:pt x="49" y="106"/>
                  </a:lnTo>
                  <a:lnTo>
                    <a:pt x="24" y="37"/>
                  </a:lnTo>
                  <a:lnTo>
                    <a:pt x="11" y="39"/>
                  </a:lnTo>
                  <a:lnTo>
                    <a:pt x="8" y="50"/>
                  </a:lnTo>
                  <a:lnTo>
                    <a:pt x="0" y="61"/>
                  </a:lnTo>
                  <a:lnTo>
                    <a:pt x="4" y="79"/>
                  </a:lnTo>
                  <a:lnTo>
                    <a:pt x="9" y="93"/>
                  </a:lnTo>
                  <a:lnTo>
                    <a:pt x="25" y="122"/>
                  </a:lnTo>
                  <a:lnTo>
                    <a:pt x="41" y="135"/>
                  </a:lnTo>
                  <a:lnTo>
                    <a:pt x="62" y="148"/>
                  </a:lnTo>
                  <a:lnTo>
                    <a:pt x="72" y="170"/>
                  </a:lnTo>
                  <a:lnTo>
                    <a:pt x="80" y="197"/>
                  </a:lnTo>
                  <a:lnTo>
                    <a:pt x="73" y="240"/>
                  </a:lnTo>
                  <a:lnTo>
                    <a:pt x="81" y="248"/>
                  </a:lnTo>
                  <a:lnTo>
                    <a:pt x="72" y="279"/>
                  </a:lnTo>
                  <a:lnTo>
                    <a:pt x="78" y="298"/>
                  </a:lnTo>
                  <a:lnTo>
                    <a:pt x="84" y="320"/>
                  </a:lnTo>
                  <a:lnTo>
                    <a:pt x="80" y="335"/>
                  </a:lnTo>
                  <a:lnTo>
                    <a:pt x="78" y="352"/>
                  </a:lnTo>
                  <a:lnTo>
                    <a:pt x="73" y="362"/>
                  </a:lnTo>
                  <a:lnTo>
                    <a:pt x="75" y="388"/>
                  </a:lnTo>
                  <a:lnTo>
                    <a:pt x="83" y="432"/>
                  </a:lnTo>
                </a:path>
              </a:pathLst>
            </a:custGeom>
            <a:noFill/>
            <a:ln w="38100" cmpd="sng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8" name="Номер слайда 31"/>
          <p:cNvSpPr>
            <a:spLocks noGrp="1"/>
          </p:cNvSpPr>
          <p:nvPr>
            <p:ph type="sldNum" sz="quarter" idx="12"/>
          </p:nvPr>
        </p:nvSpPr>
        <p:spPr>
          <a:xfrm>
            <a:off x="6643702" y="6215082"/>
            <a:ext cx="2133600" cy="292100"/>
          </a:xfrm>
          <a:noFill/>
        </p:spPr>
        <p:txBody>
          <a:bodyPr/>
          <a:lstStyle/>
          <a:p>
            <a:fld id="{A5918772-5223-466D-AF0F-D14E1802FA46}" type="slidenum">
              <a:rPr lang="ru-RU" sz="1700" b="1" smtClean="0">
                <a:solidFill>
                  <a:srgbClr val="FF0000"/>
                </a:solidFill>
                <a:latin typeface="Arial Black" pitchFamily="34" charset="0"/>
              </a:rPr>
              <a:pPr/>
              <a:t>1</a:t>
            </a:fld>
            <a:endParaRPr lang="ru-RU" sz="1700" b="1" dirty="0" smtClean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708011"/>
            <a:ext cx="91440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/>
          <a:lstStyle/>
          <a:p>
            <a:pPr algn="ctr"/>
            <a:r>
              <a:rPr lang="ru-RU" sz="1700" b="1" dirty="0" smtClean="0">
                <a:solidFill>
                  <a:srgbClr val="FF0000"/>
                </a:solidFill>
                <a:latin typeface="Arial Black" pitchFamily="34" charset="0"/>
              </a:rPr>
              <a:t>КЛЮЧЕВАЯ ТЕМА ФОРУМА – СТРАТЕГИЯ МОДЕРНИЗАЦИИ </a:t>
            </a:r>
            <a:br>
              <a:rPr lang="ru-RU" sz="1700" b="1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sz="1700" b="1" dirty="0" smtClean="0">
                <a:solidFill>
                  <a:srgbClr val="FF0000"/>
                </a:solidFill>
                <a:latin typeface="Arial Black" pitchFamily="34" charset="0"/>
              </a:rPr>
              <a:t>НА «ПРОСТРАНСТВЕ 1520»: ИННОВАЦИИ, ИНВЕСТИЦИИ, </a:t>
            </a:r>
            <a:br>
              <a:rPr lang="ru-RU" sz="1700" b="1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sz="1700" b="1" dirty="0" smtClean="0">
                <a:solidFill>
                  <a:srgbClr val="FF0000"/>
                </a:solidFill>
                <a:latin typeface="Arial Black" pitchFamily="34" charset="0"/>
              </a:rPr>
              <a:t>ИНТЕГРАЦИЯ, ИНТЕЛЛЕКТ</a:t>
            </a:r>
          </a:p>
        </p:txBody>
      </p:sp>
      <p:sp>
        <p:nvSpPr>
          <p:cNvPr id="19" name="Rectangle 5"/>
          <p:cNvSpPr>
            <a:spLocks noChangeArrowheads="1"/>
          </p:cNvSpPr>
          <p:nvPr/>
        </p:nvSpPr>
        <p:spPr bwMode="auto">
          <a:xfrm>
            <a:off x="1071538" y="1643050"/>
            <a:ext cx="7572428" cy="714380"/>
          </a:xfrm>
          <a:prstGeom prst="rect">
            <a:avLst/>
          </a:prstGeom>
          <a:solidFill>
            <a:schemeClr val="lt1">
              <a:alpha val="50000"/>
            </a:schemeClr>
          </a:solidFill>
          <a:ln w="15875">
            <a:solidFill>
              <a:srgbClr val="FF330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noAutofit/>
          </a:bodyPr>
          <a:lstStyle/>
          <a:p>
            <a:pPr algn="ctr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Общая протяженность колеи 1520 мм  составляет </a:t>
            </a:r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153</a:t>
            </a:r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тыс. км или </a:t>
            </a:r>
            <a:br>
              <a:rPr lang="ru-RU" sz="1600" b="1" dirty="0" smtClean="0">
                <a:latin typeface="Arial" pitchFamily="34" charset="0"/>
                <a:cs typeface="Arial" pitchFamily="34" charset="0"/>
              </a:rPr>
            </a:b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почти </a:t>
            </a:r>
            <a:r>
              <a:rPr lang="ru-RU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15%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 от общемировой протяженности железных дорог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5"/>
          <p:cNvSpPr>
            <a:spLocks noChangeArrowheads="1"/>
          </p:cNvSpPr>
          <p:nvPr/>
        </p:nvSpPr>
        <p:spPr bwMode="auto">
          <a:xfrm>
            <a:off x="1928794" y="2500306"/>
            <a:ext cx="6715172" cy="642942"/>
          </a:xfrm>
          <a:prstGeom prst="rect">
            <a:avLst/>
          </a:prstGeom>
          <a:solidFill>
            <a:schemeClr val="lt1">
              <a:alpha val="50000"/>
            </a:schemeClr>
          </a:solidFill>
          <a:ln w="15875">
            <a:solidFill>
              <a:srgbClr val="FF330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noAutofit/>
          </a:bodyPr>
          <a:lstStyle/>
          <a:p>
            <a:pPr algn="ctr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Страны «Пространства 1520» осуществляют порядка </a:t>
            </a:r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27% 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общемирового грузооборота и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10%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 пассажирооборота  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5"/>
          <p:cNvSpPr>
            <a:spLocks noChangeArrowheads="1"/>
          </p:cNvSpPr>
          <p:nvPr/>
        </p:nvSpPr>
        <p:spPr bwMode="auto">
          <a:xfrm>
            <a:off x="1500166" y="3286124"/>
            <a:ext cx="7143800" cy="1000132"/>
          </a:xfrm>
          <a:prstGeom prst="rect">
            <a:avLst/>
          </a:prstGeom>
          <a:solidFill>
            <a:schemeClr val="lt1">
              <a:alpha val="60000"/>
            </a:schemeClr>
          </a:solidFill>
          <a:ln w="19050">
            <a:solidFill>
              <a:srgbClr val="FF330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noAutofit/>
          </a:bodyPr>
          <a:lstStyle/>
          <a:p>
            <a:pPr algn="ctr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Страны, объединенные «широкой колеей» ежегодно перевозят около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 млрд. человек, а суммарный объем грузовых перевозок превышает </a:t>
            </a:r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2,2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млрд. тонн.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>
            <a:grpSpLocks/>
          </p:cNvGrpSpPr>
          <p:nvPr/>
        </p:nvGrpSpPr>
        <p:grpSpPr bwMode="auto">
          <a:xfrm>
            <a:off x="142876" y="1285860"/>
            <a:ext cx="8858280" cy="5286412"/>
            <a:chOff x="0" y="376"/>
            <a:chExt cx="5760" cy="3777"/>
          </a:xfrm>
        </p:grpSpPr>
        <p:pic>
          <p:nvPicPr>
            <p:cNvPr id="27" name="Picture 16" descr="В 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390"/>
              <a:ext cx="5760" cy="3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" name="Freeform 11"/>
            <p:cNvSpPr>
              <a:spLocks/>
            </p:cNvSpPr>
            <p:nvPr/>
          </p:nvSpPr>
          <p:spPr bwMode="auto">
            <a:xfrm>
              <a:off x="210" y="2078"/>
              <a:ext cx="441" cy="991"/>
            </a:xfrm>
            <a:custGeom>
              <a:avLst/>
              <a:gdLst>
                <a:gd name="T0" fmla="*/ 19 w 441"/>
                <a:gd name="T1" fmla="*/ 4 h 991"/>
                <a:gd name="T2" fmla="*/ 75 w 441"/>
                <a:gd name="T3" fmla="*/ 18 h 991"/>
                <a:gd name="T4" fmla="*/ 124 w 441"/>
                <a:gd name="T5" fmla="*/ 15 h 991"/>
                <a:gd name="T6" fmla="*/ 163 w 441"/>
                <a:gd name="T7" fmla="*/ 34 h 991"/>
                <a:gd name="T8" fmla="*/ 169 w 441"/>
                <a:gd name="T9" fmla="*/ 100 h 991"/>
                <a:gd name="T10" fmla="*/ 180 w 441"/>
                <a:gd name="T11" fmla="*/ 152 h 991"/>
                <a:gd name="T12" fmla="*/ 188 w 441"/>
                <a:gd name="T13" fmla="*/ 197 h 991"/>
                <a:gd name="T14" fmla="*/ 166 w 441"/>
                <a:gd name="T15" fmla="*/ 224 h 991"/>
                <a:gd name="T16" fmla="*/ 161 w 441"/>
                <a:gd name="T17" fmla="*/ 258 h 991"/>
                <a:gd name="T18" fmla="*/ 166 w 441"/>
                <a:gd name="T19" fmla="*/ 295 h 991"/>
                <a:gd name="T20" fmla="*/ 174 w 441"/>
                <a:gd name="T21" fmla="*/ 338 h 991"/>
                <a:gd name="T22" fmla="*/ 179 w 441"/>
                <a:gd name="T23" fmla="*/ 370 h 991"/>
                <a:gd name="T24" fmla="*/ 184 w 441"/>
                <a:gd name="T25" fmla="*/ 399 h 991"/>
                <a:gd name="T26" fmla="*/ 200 w 441"/>
                <a:gd name="T27" fmla="*/ 420 h 991"/>
                <a:gd name="T28" fmla="*/ 169 w 441"/>
                <a:gd name="T29" fmla="*/ 456 h 991"/>
                <a:gd name="T30" fmla="*/ 145 w 441"/>
                <a:gd name="T31" fmla="*/ 480 h 991"/>
                <a:gd name="T32" fmla="*/ 118 w 441"/>
                <a:gd name="T33" fmla="*/ 519 h 991"/>
                <a:gd name="T34" fmla="*/ 105 w 441"/>
                <a:gd name="T35" fmla="*/ 556 h 991"/>
                <a:gd name="T36" fmla="*/ 115 w 441"/>
                <a:gd name="T37" fmla="*/ 589 h 991"/>
                <a:gd name="T38" fmla="*/ 97 w 441"/>
                <a:gd name="T39" fmla="*/ 616 h 991"/>
                <a:gd name="T40" fmla="*/ 76 w 441"/>
                <a:gd name="T41" fmla="*/ 640 h 991"/>
                <a:gd name="T42" fmla="*/ 86 w 441"/>
                <a:gd name="T43" fmla="*/ 688 h 991"/>
                <a:gd name="T44" fmla="*/ 124 w 441"/>
                <a:gd name="T45" fmla="*/ 700 h 991"/>
                <a:gd name="T46" fmla="*/ 171 w 441"/>
                <a:gd name="T47" fmla="*/ 711 h 991"/>
                <a:gd name="T48" fmla="*/ 208 w 441"/>
                <a:gd name="T49" fmla="*/ 722 h 991"/>
                <a:gd name="T50" fmla="*/ 244 w 441"/>
                <a:gd name="T51" fmla="*/ 704 h 991"/>
                <a:gd name="T52" fmla="*/ 299 w 441"/>
                <a:gd name="T53" fmla="*/ 669 h 991"/>
                <a:gd name="T54" fmla="*/ 336 w 441"/>
                <a:gd name="T55" fmla="*/ 701 h 991"/>
                <a:gd name="T56" fmla="*/ 355 w 441"/>
                <a:gd name="T57" fmla="*/ 788 h 991"/>
                <a:gd name="T58" fmla="*/ 368 w 441"/>
                <a:gd name="T59" fmla="*/ 836 h 991"/>
                <a:gd name="T60" fmla="*/ 356 w 441"/>
                <a:gd name="T61" fmla="*/ 901 h 991"/>
                <a:gd name="T62" fmla="*/ 379 w 441"/>
                <a:gd name="T63" fmla="*/ 983 h 991"/>
                <a:gd name="T64" fmla="*/ 425 w 441"/>
                <a:gd name="T65" fmla="*/ 978 h 99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41"/>
                <a:gd name="T100" fmla="*/ 0 h 991"/>
                <a:gd name="T101" fmla="*/ 441 w 441"/>
                <a:gd name="T102" fmla="*/ 991 h 99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41" h="991">
                  <a:moveTo>
                    <a:pt x="0" y="0"/>
                  </a:moveTo>
                  <a:lnTo>
                    <a:pt x="19" y="4"/>
                  </a:lnTo>
                  <a:lnTo>
                    <a:pt x="41" y="13"/>
                  </a:lnTo>
                  <a:lnTo>
                    <a:pt x="75" y="18"/>
                  </a:lnTo>
                  <a:lnTo>
                    <a:pt x="102" y="15"/>
                  </a:lnTo>
                  <a:lnTo>
                    <a:pt x="124" y="15"/>
                  </a:lnTo>
                  <a:lnTo>
                    <a:pt x="145" y="20"/>
                  </a:lnTo>
                  <a:lnTo>
                    <a:pt x="163" y="34"/>
                  </a:lnTo>
                  <a:lnTo>
                    <a:pt x="166" y="64"/>
                  </a:lnTo>
                  <a:lnTo>
                    <a:pt x="169" y="100"/>
                  </a:lnTo>
                  <a:lnTo>
                    <a:pt x="172" y="125"/>
                  </a:lnTo>
                  <a:lnTo>
                    <a:pt x="180" y="152"/>
                  </a:lnTo>
                  <a:lnTo>
                    <a:pt x="180" y="172"/>
                  </a:lnTo>
                  <a:lnTo>
                    <a:pt x="188" y="197"/>
                  </a:lnTo>
                  <a:lnTo>
                    <a:pt x="185" y="216"/>
                  </a:lnTo>
                  <a:lnTo>
                    <a:pt x="166" y="224"/>
                  </a:lnTo>
                  <a:lnTo>
                    <a:pt x="156" y="240"/>
                  </a:lnTo>
                  <a:lnTo>
                    <a:pt x="161" y="258"/>
                  </a:lnTo>
                  <a:lnTo>
                    <a:pt x="172" y="266"/>
                  </a:lnTo>
                  <a:lnTo>
                    <a:pt x="166" y="295"/>
                  </a:lnTo>
                  <a:lnTo>
                    <a:pt x="166" y="325"/>
                  </a:lnTo>
                  <a:lnTo>
                    <a:pt x="174" y="338"/>
                  </a:lnTo>
                  <a:lnTo>
                    <a:pt x="169" y="354"/>
                  </a:lnTo>
                  <a:lnTo>
                    <a:pt x="179" y="370"/>
                  </a:lnTo>
                  <a:lnTo>
                    <a:pt x="185" y="381"/>
                  </a:lnTo>
                  <a:lnTo>
                    <a:pt x="184" y="399"/>
                  </a:lnTo>
                  <a:lnTo>
                    <a:pt x="193" y="410"/>
                  </a:lnTo>
                  <a:lnTo>
                    <a:pt x="200" y="420"/>
                  </a:lnTo>
                  <a:lnTo>
                    <a:pt x="185" y="448"/>
                  </a:lnTo>
                  <a:lnTo>
                    <a:pt x="169" y="456"/>
                  </a:lnTo>
                  <a:lnTo>
                    <a:pt x="156" y="458"/>
                  </a:lnTo>
                  <a:lnTo>
                    <a:pt x="145" y="480"/>
                  </a:lnTo>
                  <a:lnTo>
                    <a:pt x="134" y="496"/>
                  </a:lnTo>
                  <a:lnTo>
                    <a:pt x="118" y="519"/>
                  </a:lnTo>
                  <a:lnTo>
                    <a:pt x="107" y="540"/>
                  </a:lnTo>
                  <a:lnTo>
                    <a:pt x="105" y="556"/>
                  </a:lnTo>
                  <a:lnTo>
                    <a:pt x="116" y="575"/>
                  </a:lnTo>
                  <a:lnTo>
                    <a:pt x="115" y="589"/>
                  </a:lnTo>
                  <a:lnTo>
                    <a:pt x="102" y="596"/>
                  </a:lnTo>
                  <a:lnTo>
                    <a:pt x="97" y="616"/>
                  </a:lnTo>
                  <a:lnTo>
                    <a:pt x="84" y="629"/>
                  </a:lnTo>
                  <a:lnTo>
                    <a:pt x="76" y="640"/>
                  </a:lnTo>
                  <a:lnTo>
                    <a:pt x="72" y="664"/>
                  </a:lnTo>
                  <a:lnTo>
                    <a:pt x="86" y="688"/>
                  </a:lnTo>
                  <a:lnTo>
                    <a:pt x="107" y="701"/>
                  </a:lnTo>
                  <a:lnTo>
                    <a:pt x="124" y="700"/>
                  </a:lnTo>
                  <a:lnTo>
                    <a:pt x="145" y="716"/>
                  </a:lnTo>
                  <a:lnTo>
                    <a:pt x="171" y="711"/>
                  </a:lnTo>
                  <a:lnTo>
                    <a:pt x="193" y="714"/>
                  </a:lnTo>
                  <a:lnTo>
                    <a:pt x="208" y="722"/>
                  </a:lnTo>
                  <a:lnTo>
                    <a:pt x="219" y="708"/>
                  </a:lnTo>
                  <a:lnTo>
                    <a:pt x="244" y="704"/>
                  </a:lnTo>
                  <a:lnTo>
                    <a:pt x="278" y="692"/>
                  </a:lnTo>
                  <a:lnTo>
                    <a:pt x="299" y="669"/>
                  </a:lnTo>
                  <a:lnTo>
                    <a:pt x="310" y="672"/>
                  </a:lnTo>
                  <a:lnTo>
                    <a:pt x="336" y="701"/>
                  </a:lnTo>
                  <a:lnTo>
                    <a:pt x="344" y="749"/>
                  </a:lnTo>
                  <a:lnTo>
                    <a:pt x="355" y="788"/>
                  </a:lnTo>
                  <a:lnTo>
                    <a:pt x="360" y="818"/>
                  </a:lnTo>
                  <a:lnTo>
                    <a:pt x="368" y="836"/>
                  </a:lnTo>
                  <a:lnTo>
                    <a:pt x="368" y="871"/>
                  </a:lnTo>
                  <a:lnTo>
                    <a:pt x="356" y="901"/>
                  </a:lnTo>
                  <a:lnTo>
                    <a:pt x="366" y="946"/>
                  </a:lnTo>
                  <a:lnTo>
                    <a:pt x="379" y="983"/>
                  </a:lnTo>
                  <a:lnTo>
                    <a:pt x="396" y="991"/>
                  </a:lnTo>
                  <a:lnTo>
                    <a:pt x="425" y="978"/>
                  </a:lnTo>
                  <a:lnTo>
                    <a:pt x="441" y="986"/>
                  </a:lnTo>
                </a:path>
              </a:pathLst>
            </a:custGeom>
            <a:noFill/>
            <a:ln w="38100" cmpd="sng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" name="Freeform 12"/>
            <p:cNvSpPr>
              <a:spLocks/>
            </p:cNvSpPr>
            <p:nvPr/>
          </p:nvSpPr>
          <p:spPr bwMode="auto">
            <a:xfrm>
              <a:off x="1168" y="3474"/>
              <a:ext cx="336" cy="337"/>
            </a:xfrm>
            <a:custGeom>
              <a:avLst/>
              <a:gdLst>
                <a:gd name="T0" fmla="*/ 0 w 336"/>
                <a:gd name="T1" fmla="*/ 1 h 337"/>
                <a:gd name="T2" fmla="*/ 16 w 336"/>
                <a:gd name="T3" fmla="*/ 16 h 337"/>
                <a:gd name="T4" fmla="*/ 30 w 336"/>
                <a:gd name="T5" fmla="*/ 4 h 337"/>
                <a:gd name="T6" fmla="*/ 42 w 336"/>
                <a:gd name="T7" fmla="*/ 11 h 337"/>
                <a:gd name="T8" fmla="*/ 56 w 336"/>
                <a:gd name="T9" fmla="*/ 0 h 337"/>
                <a:gd name="T10" fmla="*/ 74 w 336"/>
                <a:gd name="T11" fmla="*/ 28 h 337"/>
                <a:gd name="T12" fmla="*/ 74 w 336"/>
                <a:gd name="T13" fmla="*/ 43 h 337"/>
                <a:gd name="T14" fmla="*/ 86 w 336"/>
                <a:gd name="T15" fmla="*/ 48 h 337"/>
                <a:gd name="T16" fmla="*/ 94 w 336"/>
                <a:gd name="T17" fmla="*/ 68 h 337"/>
                <a:gd name="T18" fmla="*/ 99 w 336"/>
                <a:gd name="T19" fmla="*/ 97 h 337"/>
                <a:gd name="T20" fmla="*/ 94 w 336"/>
                <a:gd name="T21" fmla="*/ 112 h 337"/>
                <a:gd name="T22" fmla="*/ 90 w 336"/>
                <a:gd name="T23" fmla="*/ 124 h 337"/>
                <a:gd name="T24" fmla="*/ 94 w 336"/>
                <a:gd name="T25" fmla="*/ 150 h 337"/>
                <a:gd name="T26" fmla="*/ 96 w 336"/>
                <a:gd name="T27" fmla="*/ 166 h 337"/>
                <a:gd name="T28" fmla="*/ 109 w 336"/>
                <a:gd name="T29" fmla="*/ 169 h 337"/>
                <a:gd name="T30" fmla="*/ 125 w 336"/>
                <a:gd name="T31" fmla="*/ 174 h 337"/>
                <a:gd name="T32" fmla="*/ 136 w 336"/>
                <a:gd name="T33" fmla="*/ 196 h 337"/>
                <a:gd name="T34" fmla="*/ 147 w 336"/>
                <a:gd name="T35" fmla="*/ 222 h 337"/>
                <a:gd name="T36" fmla="*/ 154 w 336"/>
                <a:gd name="T37" fmla="*/ 251 h 337"/>
                <a:gd name="T38" fmla="*/ 163 w 336"/>
                <a:gd name="T39" fmla="*/ 267 h 337"/>
                <a:gd name="T40" fmla="*/ 179 w 336"/>
                <a:gd name="T41" fmla="*/ 284 h 337"/>
                <a:gd name="T42" fmla="*/ 205 w 336"/>
                <a:gd name="T43" fmla="*/ 299 h 337"/>
                <a:gd name="T44" fmla="*/ 216 w 336"/>
                <a:gd name="T45" fmla="*/ 292 h 337"/>
                <a:gd name="T46" fmla="*/ 232 w 336"/>
                <a:gd name="T47" fmla="*/ 289 h 337"/>
                <a:gd name="T48" fmla="*/ 248 w 336"/>
                <a:gd name="T49" fmla="*/ 256 h 337"/>
                <a:gd name="T50" fmla="*/ 283 w 336"/>
                <a:gd name="T51" fmla="*/ 217 h 337"/>
                <a:gd name="T52" fmla="*/ 291 w 336"/>
                <a:gd name="T53" fmla="*/ 204 h 337"/>
                <a:gd name="T54" fmla="*/ 307 w 336"/>
                <a:gd name="T55" fmla="*/ 230 h 337"/>
                <a:gd name="T56" fmla="*/ 299 w 336"/>
                <a:gd name="T57" fmla="*/ 246 h 337"/>
                <a:gd name="T58" fmla="*/ 302 w 336"/>
                <a:gd name="T59" fmla="*/ 260 h 337"/>
                <a:gd name="T60" fmla="*/ 306 w 336"/>
                <a:gd name="T61" fmla="*/ 275 h 337"/>
                <a:gd name="T62" fmla="*/ 296 w 336"/>
                <a:gd name="T63" fmla="*/ 292 h 337"/>
                <a:gd name="T64" fmla="*/ 301 w 336"/>
                <a:gd name="T65" fmla="*/ 305 h 337"/>
                <a:gd name="T66" fmla="*/ 306 w 336"/>
                <a:gd name="T67" fmla="*/ 315 h 337"/>
                <a:gd name="T68" fmla="*/ 317 w 336"/>
                <a:gd name="T69" fmla="*/ 321 h 337"/>
                <a:gd name="T70" fmla="*/ 323 w 336"/>
                <a:gd name="T71" fmla="*/ 337 h 337"/>
                <a:gd name="T72" fmla="*/ 336 w 336"/>
                <a:gd name="T73" fmla="*/ 337 h 33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36"/>
                <a:gd name="T112" fmla="*/ 0 h 337"/>
                <a:gd name="T113" fmla="*/ 336 w 336"/>
                <a:gd name="T114" fmla="*/ 337 h 33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36" h="337">
                  <a:moveTo>
                    <a:pt x="0" y="1"/>
                  </a:moveTo>
                  <a:lnTo>
                    <a:pt x="16" y="16"/>
                  </a:lnTo>
                  <a:lnTo>
                    <a:pt x="30" y="4"/>
                  </a:lnTo>
                  <a:lnTo>
                    <a:pt x="42" y="11"/>
                  </a:lnTo>
                  <a:lnTo>
                    <a:pt x="56" y="0"/>
                  </a:lnTo>
                  <a:lnTo>
                    <a:pt x="74" y="28"/>
                  </a:lnTo>
                  <a:lnTo>
                    <a:pt x="74" y="43"/>
                  </a:lnTo>
                  <a:lnTo>
                    <a:pt x="86" y="48"/>
                  </a:lnTo>
                  <a:lnTo>
                    <a:pt x="94" y="68"/>
                  </a:lnTo>
                  <a:lnTo>
                    <a:pt x="99" y="97"/>
                  </a:lnTo>
                  <a:lnTo>
                    <a:pt x="94" y="112"/>
                  </a:lnTo>
                  <a:lnTo>
                    <a:pt x="90" y="124"/>
                  </a:lnTo>
                  <a:lnTo>
                    <a:pt x="94" y="150"/>
                  </a:lnTo>
                  <a:lnTo>
                    <a:pt x="96" y="166"/>
                  </a:lnTo>
                  <a:lnTo>
                    <a:pt x="109" y="169"/>
                  </a:lnTo>
                  <a:lnTo>
                    <a:pt x="125" y="174"/>
                  </a:lnTo>
                  <a:lnTo>
                    <a:pt x="136" y="196"/>
                  </a:lnTo>
                  <a:lnTo>
                    <a:pt x="147" y="222"/>
                  </a:lnTo>
                  <a:lnTo>
                    <a:pt x="154" y="251"/>
                  </a:lnTo>
                  <a:lnTo>
                    <a:pt x="163" y="267"/>
                  </a:lnTo>
                  <a:lnTo>
                    <a:pt x="179" y="284"/>
                  </a:lnTo>
                  <a:lnTo>
                    <a:pt x="205" y="299"/>
                  </a:lnTo>
                  <a:lnTo>
                    <a:pt x="216" y="292"/>
                  </a:lnTo>
                  <a:lnTo>
                    <a:pt x="232" y="289"/>
                  </a:lnTo>
                  <a:lnTo>
                    <a:pt x="248" y="256"/>
                  </a:lnTo>
                  <a:lnTo>
                    <a:pt x="283" y="217"/>
                  </a:lnTo>
                  <a:lnTo>
                    <a:pt x="291" y="204"/>
                  </a:lnTo>
                  <a:lnTo>
                    <a:pt x="307" y="230"/>
                  </a:lnTo>
                  <a:lnTo>
                    <a:pt x="299" y="246"/>
                  </a:lnTo>
                  <a:lnTo>
                    <a:pt x="302" y="260"/>
                  </a:lnTo>
                  <a:lnTo>
                    <a:pt x="306" y="275"/>
                  </a:lnTo>
                  <a:lnTo>
                    <a:pt x="296" y="292"/>
                  </a:lnTo>
                  <a:lnTo>
                    <a:pt x="301" y="305"/>
                  </a:lnTo>
                  <a:lnTo>
                    <a:pt x="306" y="315"/>
                  </a:lnTo>
                  <a:lnTo>
                    <a:pt x="317" y="321"/>
                  </a:lnTo>
                  <a:lnTo>
                    <a:pt x="323" y="337"/>
                  </a:lnTo>
                  <a:lnTo>
                    <a:pt x="336" y="337"/>
                  </a:lnTo>
                </a:path>
              </a:pathLst>
            </a:custGeom>
            <a:noFill/>
            <a:ln w="38100" cmpd="sng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" name="Freeform 13"/>
            <p:cNvSpPr>
              <a:spLocks/>
            </p:cNvSpPr>
            <p:nvPr/>
          </p:nvSpPr>
          <p:spPr bwMode="auto">
            <a:xfrm>
              <a:off x="1725" y="2181"/>
              <a:ext cx="3573" cy="1942"/>
            </a:xfrm>
            <a:custGeom>
              <a:avLst/>
              <a:gdLst>
                <a:gd name="T0" fmla="*/ 69 w 3573"/>
                <a:gd name="T1" fmla="*/ 1665 h 1942"/>
                <a:gd name="T2" fmla="*/ 142 w 3573"/>
                <a:gd name="T3" fmla="*/ 1646 h 1942"/>
                <a:gd name="T4" fmla="*/ 213 w 3573"/>
                <a:gd name="T5" fmla="*/ 1705 h 1942"/>
                <a:gd name="T6" fmla="*/ 273 w 3573"/>
                <a:gd name="T7" fmla="*/ 1797 h 1942"/>
                <a:gd name="T8" fmla="*/ 312 w 3573"/>
                <a:gd name="T9" fmla="*/ 1832 h 1942"/>
                <a:gd name="T10" fmla="*/ 337 w 3573"/>
                <a:gd name="T11" fmla="*/ 1917 h 1942"/>
                <a:gd name="T12" fmla="*/ 390 w 3573"/>
                <a:gd name="T13" fmla="*/ 1923 h 1942"/>
                <a:gd name="T14" fmla="*/ 453 w 3573"/>
                <a:gd name="T15" fmla="*/ 1841 h 1942"/>
                <a:gd name="T16" fmla="*/ 502 w 3573"/>
                <a:gd name="T17" fmla="*/ 1736 h 1942"/>
                <a:gd name="T18" fmla="*/ 566 w 3573"/>
                <a:gd name="T19" fmla="*/ 1733 h 1942"/>
                <a:gd name="T20" fmla="*/ 637 w 3573"/>
                <a:gd name="T21" fmla="*/ 1741 h 1942"/>
                <a:gd name="T22" fmla="*/ 693 w 3573"/>
                <a:gd name="T23" fmla="*/ 1699 h 1942"/>
                <a:gd name="T24" fmla="*/ 726 w 3573"/>
                <a:gd name="T25" fmla="*/ 1624 h 1942"/>
                <a:gd name="T26" fmla="*/ 749 w 3573"/>
                <a:gd name="T27" fmla="*/ 1670 h 1942"/>
                <a:gd name="T28" fmla="*/ 757 w 3573"/>
                <a:gd name="T29" fmla="*/ 1789 h 1942"/>
                <a:gd name="T30" fmla="*/ 825 w 3573"/>
                <a:gd name="T31" fmla="*/ 1713 h 1942"/>
                <a:gd name="T32" fmla="*/ 883 w 3573"/>
                <a:gd name="T33" fmla="*/ 1733 h 1942"/>
                <a:gd name="T34" fmla="*/ 896 w 3573"/>
                <a:gd name="T35" fmla="*/ 1661 h 1942"/>
                <a:gd name="T36" fmla="*/ 867 w 3573"/>
                <a:gd name="T37" fmla="*/ 1613 h 1942"/>
                <a:gd name="T38" fmla="*/ 862 w 3573"/>
                <a:gd name="T39" fmla="*/ 1512 h 1942"/>
                <a:gd name="T40" fmla="*/ 896 w 3573"/>
                <a:gd name="T41" fmla="*/ 1427 h 1942"/>
                <a:gd name="T42" fmla="*/ 961 w 3573"/>
                <a:gd name="T43" fmla="*/ 1429 h 1942"/>
                <a:gd name="T44" fmla="*/ 1075 w 3573"/>
                <a:gd name="T45" fmla="*/ 1344 h 1942"/>
                <a:gd name="T46" fmla="*/ 1182 w 3573"/>
                <a:gd name="T47" fmla="*/ 1118 h 1942"/>
                <a:gd name="T48" fmla="*/ 1261 w 3573"/>
                <a:gd name="T49" fmla="*/ 891 h 1942"/>
                <a:gd name="T50" fmla="*/ 1299 w 3573"/>
                <a:gd name="T51" fmla="*/ 685 h 1942"/>
                <a:gd name="T52" fmla="*/ 1397 w 3573"/>
                <a:gd name="T53" fmla="*/ 694 h 1942"/>
                <a:gd name="T54" fmla="*/ 1459 w 3573"/>
                <a:gd name="T55" fmla="*/ 499 h 1942"/>
                <a:gd name="T56" fmla="*/ 1526 w 3573"/>
                <a:gd name="T57" fmla="*/ 566 h 1942"/>
                <a:gd name="T58" fmla="*/ 1600 w 3573"/>
                <a:gd name="T59" fmla="*/ 616 h 1942"/>
                <a:gd name="T60" fmla="*/ 1694 w 3573"/>
                <a:gd name="T61" fmla="*/ 921 h 1942"/>
                <a:gd name="T62" fmla="*/ 1893 w 3573"/>
                <a:gd name="T63" fmla="*/ 1158 h 1942"/>
                <a:gd name="T64" fmla="*/ 2141 w 3573"/>
                <a:gd name="T65" fmla="*/ 1227 h 1942"/>
                <a:gd name="T66" fmla="*/ 2312 w 3573"/>
                <a:gd name="T67" fmla="*/ 1241 h 1942"/>
                <a:gd name="T68" fmla="*/ 2477 w 3573"/>
                <a:gd name="T69" fmla="*/ 1185 h 1942"/>
                <a:gd name="T70" fmla="*/ 2579 w 3573"/>
                <a:gd name="T71" fmla="*/ 915 h 1942"/>
                <a:gd name="T72" fmla="*/ 2683 w 3573"/>
                <a:gd name="T73" fmla="*/ 865 h 1942"/>
                <a:gd name="T74" fmla="*/ 2886 w 3573"/>
                <a:gd name="T75" fmla="*/ 734 h 1942"/>
                <a:gd name="T76" fmla="*/ 2854 w 3573"/>
                <a:gd name="T77" fmla="*/ 627 h 1942"/>
                <a:gd name="T78" fmla="*/ 2723 w 3573"/>
                <a:gd name="T79" fmla="*/ 630 h 1942"/>
                <a:gd name="T80" fmla="*/ 2726 w 3573"/>
                <a:gd name="T81" fmla="*/ 465 h 1942"/>
                <a:gd name="T82" fmla="*/ 2915 w 3573"/>
                <a:gd name="T83" fmla="*/ 208 h 1942"/>
                <a:gd name="T84" fmla="*/ 2917 w 3573"/>
                <a:gd name="T85" fmla="*/ 89 h 1942"/>
                <a:gd name="T86" fmla="*/ 3169 w 3573"/>
                <a:gd name="T87" fmla="*/ 54 h 1942"/>
                <a:gd name="T88" fmla="*/ 3321 w 3573"/>
                <a:gd name="T89" fmla="*/ 435 h 1942"/>
                <a:gd name="T90" fmla="*/ 3573 w 3573"/>
                <a:gd name="T91" fmla="*/ 544 h 1942"/>
                <a:gd name="T92" fmla="*/ 3501 w 3573"/>
                <a:gd name="T93" fmla="*/ 904 h 1942"/>
                <a:gd name="T94" fmla="*/ 3414 w 3573"/>
                <a:gd name="T95" fmla="*/ 1016 h 1942"/>
                <a:gd name="T96" fmla="*/ 3389 w 3573"/>
                <a:gd name="T97" fmla="*/ 1213 h 194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573"/>
                <a:gd name="T148" fmla="*/ 0 h 1942"/>
                <a:gd name="T149" fmla="*/ 3573 w 3573"/>
                <a:gd name="T150" fmla="*/ 1942 h 194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573" h="1942">
                  <a:moveTo>
                    <a:pt x="0" y="1741"/>
                  </a:moveTo>
                  <a:lnTo>
                    <a:pt x="33" y="1723"/>
                  </a:lnTo>
                  <a:lnTo>
                    <a:pt x="43" y="1693"/>
                  </a:lnTo>
                  <a:lnTo>
                    <a:pt x="69" y="1665"/>
                  </a:lnTo>
                  <a:lnTo>
                    <a:pt x="88" y="1661"/>
                  </a:lnTo>
                  <a:lnTo>
                    <a:pt x="102" y="1665"/>
                  </a:lnTo>
                  <a:lnTo>
                    <a:pt x="110" y="1648"/>
                  </a:lnTo>
                  <a:lnTo>
                    <a:pt x="142" y="1646"/>
                  </a:lnTo>
                  <a:lnTo>
                    <a:pt x="150" y="1675"/>
                  </a:lnTo>
                  <a:lnTo>
                    <a:pt x="169" y="1683"/>
                  </a:lnTo>
                  <a:lnTo>
                    <a:pt x="189" y="1704"/>
                  </a:lnTo>
                  <a:lnTo>
                    <a:pt x="213" y="1705"/>
                  </a:lnTo>
                  <a:lnTo>
                    <a:pt x="233" y="1720"/>
                  </a:lnTo>
                  <a:lnTo>
                    <a:pt x="241" y="1747"/>
                  </a:lnTo>
                  <a:lnTo>
                    <a:pt x="267" y="1758"/>
                  </a:lnTo>
                  <a:lnTo>
                    <a:pt x="273" y="1797"/>
                  </a:lnTo>
                  <a:lnTo>
                    <a:pt x="291" y="1797"/>
                  </a:lnTo>
                  <a:lnTo>
                    <a:pt x="309" y="1792"/>
                  </a:lnTo>
                  <a:lnTo>
                    <a:pt x="310" y="1808"/>
                  </a:lnTo>
                  <a:lnTo>
                    <a:pt x="312" y="1832"/>
                  </a:lnTo>
                  <a:lnTo>
                    <a:pt x="310" y="1877"/>
                  </a:lnTo>
                  <a:lnTo>
                    <a:pt x="317" y="1902"/>
                  </a:lnTo>
                  <a:lnTo>
                    <a:pt x="325" y="1913"/>
                  </a:lnTo>
                  <a:lnTo>
                    <a:pt x="337" y="1917"/>
                  </a:lnTo>
                  <a:lnTo>
                    <a:pt x="350" y="1920"/>
                  </a:lnTo>
                  <a:lnTo>
                    <a:pt x="363" y="1942"/>
                  </a:lnTo>
                  <a:lnTo>
                    <a:pt x="374" y="1936"/>
                  </a:lnTo>
                  <a:lnTo>
                    <a:pt x="390" y="1923"/>
                  </a:lnTo>
                  <a:lnTo>
                    <a:pt x="397" y="1899"/>
                  </a:lnTo>
                  <a:lnTo>
                    <a:pt x="408" y="1870"/>
                  </a:lnTo>
                  <a:lnTo>
                    <a:pt x="425" y="1856"/>
                  </a:lnTo>
                  <a:lnTo>
                    <a:pt x="453" y="1841"/>
                  </a:lnTo>
                  <a:lnTo>
                    <a:pt x="461" y="1816"/>
                  </a:lnTo>
                  <a:lnTo>
                    <a:pt x="467" y="1761"/>
                  </a:lnTo>
                  <a:lnTo>
                    <a:pt x="473" y="1739"/>
                  </a:lnTo>
                  <a:lnTo>
                    <a:pt x="502" y="1736"/>
                  </a:lnTo>
                  <a:lnTo>
                    <a:pt x="509" y="1713"/>
                  </a:lnTo>
                  <a:lnTo>
                    <a:pt x="528" y="1725"/>
                  </a:lnTo>
                  <a:lnTo>
                    <a:pt x="547" y="1729"/>
                  </a:lnTo>
                  <a:lnTo>
                    <a:pt x="566" y="1733"/>
                  </a:lnTo>
                  <a:lnTo>
                    <a:pt x="579" y="1744"/>
                  </a:lnTo>
                  <a:lnTo>
                    <a:pt x="593" y="1736"/>
                  </a:lnTo>
                  <a:lnTo>
                    <a:pt x="608" y="1769"/>
                  </a:lnTo>
                  <a:lnTo>
                    <a:pt x="637" y="1741"/>
                  </a:lnTo>
                  <a:lnTo>
                    <a:pt x="662" y="1757"/>
                  </a:lnTo>
                  <a:lnTo>
                    <a:pt x="669" y="1739"/>
                  </a:lnTo>
                  <a:lnTo>
                    <a:pt x="670" y="1717"/>
                  </a:lnTo>
                  <a:lnTo>
                    <a:pt x="693" y="1699"/>
                  </a:lnTo>
                  <a:lnTo>
                    <a:pt x="701" y="1705"/>
                  </a:lnTo>
                  <a:lnTo>
                    <a:pt x="707" y="1689"/>
                  </a:lnTo>
                  <a:lnTo>
                    <a:pt x="707" y="1667"/>
                  </a:lnTo>
                  <a:lnTo>
                    <a:pt x="726" y="1624"/>
                  </a:lnTo>
                  <a:lnTo>
                    <a:pt x="739" y="1621"/>
                  </a:lnTo>
                  <a:lnTo>
                    <a:pt x="755" y="1638"/>
                  </a:lnTo>
                  <a:lnTo>
                    <a:pt x="752" y="1656"/>
                  </a:lnTo>
                  <a:lnTo>
                    <a:pt x="749" y="1670"/>
                  </a:lnTo>
                  <a:lnTo>
                    <a:pt x="760" y="1678"/>
                  </a:lnTo>
                  <a:lnTo>
                    <a:pt x="757" y="1720"/>
                  </a:lnTo>
                  <a:lnTo>
                    <a:pt x="753" y="1757"/>
                  </a:lnTo>
                  <a:lnTo>
                    <a:pt x="757" y="1789"/>
                  </a:lnTo>
                  <a:lnTo>
                    <a:pt x="765" y="1798"/>
                  </a:lnTo>
                  <a:lnTo>
                    <a:pt x="785" y="1773"/>
                  </a:lnTo>
                  <a:lnTo>
                    <a:pt x="803" y="1766"/>
                  </a:lnTo>
                  <a:lnTo>
                    <a:pt x="825" y="1713"/>
                  </a:lnTo>
                  <a:lnTo>
                    <a:pt x="838" y="1709"/>
                  </a:lnTo>
                  <a:lnTo>
                    <a:pt x="853" y="1718"/>
                  </a:lnTo>
                  <a:lnTo>
                    <a:pt x="854" y="1744"/>
                  </a:lnTo>
                  <a:lnTo>
                    <a:pt x="883" y="1733"/>
                  </a:lnTo>
                  <a:lnTo>
                    <a:pt x="888" y="1749"/>
                  </a:lnTo>
                  <a:lnTo>
                    <a:pt x="902" y="1733"/>
                  </a:lnTo>
                  <a:lnTo>
                    <a:pt x="899" y="1701"/>
                  </a:lnTo>
                  <a:lnTo>
                    <a:pt x="896" y="1661"/>
                  </a:lnTo>
                  <a:lnTo>
                    <a:pt x="893" y="1651"/>
                  </a:lnTo>
                  <a:lnTo>
                    <a:pt x="894" y="1611"/>
                  </a:lnTo>
                  <a:lnTo>
                    <a:pt x="881" y="1601"/>
                  </a:lnTo>
                  <a:lnTo>
                    <a:pt x="867" y="1613"/>
                  </a:lnTo>
                  <a:lnTo>
                    <a:pt x="851" y="1589"/>
                  </a:lnTo>
                  <a:lnTo>
                    <a:pt x="857" y="1568"/>
                  </a:lnTo>
                  <a:lnTo>
                    <a:pt x="851" y="1544"/>
                  </a:lnTo>
                  <a:lnTo>
                    <a:pt x="862" y="1512"/>
                  </a:lnTo>
                  <a:lnTo>
                    <a:pt x="862" y="1478"/>
                  </a:lnTo>
                  <a:lnTo>
                    <a:pt x="864" y="1457"/>
                  </a:lnTo>
                  <a:lnTo>
                    <a:pt x="886" y="1456"/>
                  </a:lnTo>
                  <a:lnTo>
                    <a:pt x="896" y="1427"/>
                  </a:lnTo>
                  <a:lnTo>
                    <a:pt x="929" y="1408"/>
                  </a:lnTo>
                  <a:lnTo>
                    <a:pt x="944" y="1408"/>
                  </a:lnTo>
                  <a:lnTo>
                    <a:pt x="958" y="1411"/>
                  </a:lnTo>
                  <a:lnTo>
                    <a:pt x="961" y="1429"/>
                  </a:lnTo>
                  <a:lnTo>
                    <a:pt x="990" y="1429"/>
                  </a:lnTo>
                  <a:lnTo>
                    <a:pt x="1003" y="1414"/>
                  </a:lnTo>
                  <a:lnTo>
                    <a:pt x="1014" y="1368"/>
                  </a:lnTo>
                  <a:lnTo>
                    <a:pt x="1075" y="1344"/>
                  </a:lnTo>
                  <a:lnTo>
                    <a:pt x="1096" y="1302"/>
                  </a:lnTo>
                  <a:lnTo>
                    <a:pt x="1158" y="1246"/>
                  </a:lnTo>
                  <a:lnTo>
                    <a:pt x="1173" y="1134"/>
                  </a:lnTo>
                  <a:lnTo>
                    <a:pt x="1182" y="1118"/>
                  </a:lnTo>
                  <a:lnTo>
                    <a:pt x="1163" y="973"/>
                  </a:lnTo>
                  <a:lnTo>
                    <a:pt x="1152" y="936"/>
                  </a:lnTo>
                  <a:lnTo>
                    <a:pt x="1208" y="902"/>
                  </a:lnTo>
                  <a:lnTo>
                    <a:pt x="1261" y="891"/>
                  </a:lnTo>
                  <a:lnTo>
                    <a:pt x="1251" y="845"/>
                  </a:lnTo>
                  <a:lnTo>
                    <a:pt x="1254" y="811"/>
                  </a:lnTo>
                  <a:lnTo>
                    <a:pt x="1283" y="686"/>
                  </a:lnTo>
                  <a:lnTo>
                    <a:pt x="1299" y="685"/>
                  </a:lnTo>
                  <a:lnTo>
                    <a:pt x="1323" y="702"/>
                  </a:lnTo>
                  <a:lnTo>
                    <a:pt x="1350" y="699"/>
                  </a:lnTo>
                  <a:lnTo>
                    <a:pt x="1368" y="718"/>
                  </a:lnTo>
                  <a:lnTo>
                    <a:pt x="1397" y="694"/>
                  </a:lnTo>
                  <a:lnTo>
                    <a:pt x="1395" y="617"/>
                  </a:lnTo>
                  <a:lnTo>
                    <a:pt x="1411" y="553"/>
                  </a:lnTo>
                  <a:lnTo>
                    <a:pt x="1440" y="545"/>
                  </a:lnTo>
                  <a:lnTo>
                    <a:pt x="1459" y="499"/>
                  </a:lnTo>
                  <a:lnTo>
                    <a:pt x="1480" y="505"/>
                  </a:lnTo>
                  <a:lnTo>
                    <a:pt x="1496" y="486"/>
                  </a:lnTo>
                  <a:lnTo>
                    <a:pt x="1507" y="537"/>
                  </a:lnTo>
                  <a:lnTo>
                    <a:pt x="1526" y="566"/>
                  </a:lnTo>
                  <a:lnTo>
                    <a:pt x="1539" y="595"/>
                  </a:lnTo>
                  <a:lnTo>
                    <a:pt x="1550" y="613"/>
                  </a:lnTo>
                  <a:lnTo>
                    <a:pt x="1561" y="600"/>
                  </a:lnTo>
                  <a:lnTo>
                    <a:pt x="1600" y="616"/>
                  </a:lnTo>
                  <a:lnTo>
                    <a:pt x="1627" y="747"/>
                  </a:lnTo>
                  <a:lnTo>
                    <a:pt x="1630" y="838"/>
                  </a:lnTo>
                  <a:lnTo>
                    <a:pt x="1622" y="883"/>
                  </a:lnTo>
                  <a:lnTo>
                    <a:pt x="1694" y="921"/>
                  </a:lnTo>
                  <a:lnTo>
                    <a:pt x="1723" y="918"/>
                  </a:lnTo>
                  <a:lnTo>
                    <a:pt x="1829" y="995"/>
                  </a:lnTo>
                  <a:lnTo>
                    <a:pt x="1856" y="1089"/>
                  </a:lnTo>
                  <a:lnTo>
                    <a:pt x="1893" y="1158"/>
                  </a:lnTo>
                  <a:lnTo>
                    <a:pt x="1905" y="1171"/>
                  </a:lnTo>
                  <a:lnTo>
                    <a:pt x="2070" y="1155"/>
                  </a:lnTo>
                  <a:lnTo>
                    <a:pt x="2105" y="1177"/>
                  </a:lnTo>
                  <a:lnTo>
                    <a:pt x="2141" y="1227"/>
                  </a:lnTo>
                  <a:lnTo>
                    <a:pt x="2203" y="1267"/>
                  </a:lnTo>
                  <a:lnTo>
                    <a:pt x="2221" y="1269"/>
                  </a:lnTo>
                  <a:lnTo>
                    <a:pt x="2248" y="1294"/>
                  </a:lnTo>
                  <a:lnTo>
                    <a:pt x="2312" y="1241"/>
                  </a:lnTo>
                  <a:lnTo>
                    <a:pt x="2317" y="1230"/>
                  </a:lnTo>
                  <a:lnTo>
                    <a:pt x="2393" y="1192"/>
                  </a:lnTo>
                  <a:lnTo>
                    <a:pt x="2433" y="1206"/>
                  </a:lnTo>
                  <a:lnTo>
                    <a:pt x="2477" y="1185"/>
                  </a:lnTo>
                  <a:lnTo>
                    <a:pt x="2561" y="1062"/>
                  </a:lnTo>
                  <a:lnTo>
                    <a:pt x="2542" y="995"/>
                  </a:lnTo>
                  <a:lnTo>
                    <a:pt x="2561" y="925"/>
                  </a:lnTo>
                  <a:lnTo>
                    <a:pt x="2579" y="915"/>
                  </a:lnTo>
                  <a:lnTo>
                    <a:pt x="2600" y="937"/>
                  </a:lnTo>
                  <a:lnTo>
                    <a:pt x="2629" y="942"/>
                  </a:lnTo>
                  <a:lnTo>
                    <a:pt x="2656" y="918"/>
                  </a:lnTo>
                  <a:lnTo>
                    <a:pt x="2683" y="865"/>
                  </a:lnTo>
                  <a:lnTo>
                    <a:pt x="2707" y="862"/>
                  </a:lnTo>
                  <a:lnTo>
                    <a:pt x="2728" y="843"/>
                  </a:lnTo>
                  <a:lnTo>
                    <a:pt x="2777" y="745"/>
                  </a:lnTo>
                  <a:lnTo>
                    <a:pt x="2886" y="734"/>
                  </a:lnTo>
                  <a:lnTo>
                    <a:pt x="2893" y="715"/>
                  </a:lnTo>
                  <a:lnTo>
                    <a:pt x="2880" y="704"/>
                  </a:lnTo>
                  <a:lnTo>
                    <a:pt x="2880" y="664"/>
                  </a:lnTo>
                  <a:lnTo>
                    <a:pt x="2854" y="627"/>
                  </a:lnTo>
                  <a:lnTo>
                    <a:pt x="2838" y="590"/>
                  </a:lnTo>
                  <a:lnTo>
                    <a:pt x="2800" y="629"/>
                  </a:lnTo>
                  <a:lnTo>
                    <a:pt x="2777" y="641"/>
                  </a:lnTo>
                  <a:lnTo>
                    <a:pt x="2723" y="630"/>
                  </a:lnTo>
                  <a:lnTo>
                    <a:pt x="2718" y="585"/>
                  </a:lnTo>
                  <a:lnTo>
                    <a:pt x="2717" y="555"/>
                  </a:lnTo>
                  <a:lnTo>
                    <a:pt x="2725" y="505"/>
                  </a:lnTo>
                  <a:lnTo>
                    <a:pt x="2726" y="465"/>
                  </a:lnTo>
                  <a:lnTo>
                    <a:pt x="2753" y="381"/>
                  </a:lnTo>
                  <a:lnTo>
                    <a:pt x="2817" y="424"/>
                  </a:lnTo>
                  <a:lnTo>
                    <a:pt x="2877" y="373"/>
                  </a:lnTo>
                  <a:lnTo>
                    <a:pt x="2915" y="208"/>
                  </a:lnTo>
                  <a:lnTo>
                    <a:pt x="2945" y="165"/>
                  </a:lnTo>
                  <a:lnTo>
                    <a:pt x="2945" y="112"/>
                  </a:lnTo>
                  <a:lnTo>
                    <a:pt x="2913" y="113"/>
                  </a:lnTo>
                  <a:lnTo>
                    <a:pt x="2917" y="89"/>
                  </a:lnTo>
                  <a:lnTo>
                    <a:pt x="2957" y="30"/>
                  </a:lnTo>
                  <a:lnTo>
                    <a:pt x="3077" y="0"/>
                  </a:lnTo>
                  <a:lnTo>
                    <a:pt x="3112" y="38"/>
                  </a:lnTo>
                  <a:lnTo>
                    <a:pt x="3169" y="54"/>
                  </a:lnTo>
                  <a:lnTo>
                    <a:pt x="3197" y="128"/>
                  </a:lnTo>
                  <a:lnTo>
                    <a:pt x="3233" y="285"/>
                  </a:lnTo>
                  <a:lnTo>
                    <a:pt x="3246" y="414"/>
                  </a:lnTo>
                  <a:lnTo>
                    <a:pt x="3321" y="435"/>
                  </a:lnTo>
                  <a:lnTo>
                    <a:pt x="3382" y="491"/>
                  </a:lnTo>
                  <a:lnTo>
                    <a:pt x="3406" y="627"/>
                  </a:lnTo>
                  <a:lnTo>
                    <a:pt x="3454" y="629"/>
                  </a:lnTo>
                  <a:lnTo>
                    <a:pt x="3573" y="544"/>
                  </a:lnTo>
                  <a:lnTo>
                    <a:pt x="3569" y="633"/>
                  </a:lnTo>
                  <a:lnTo>
                    <a:pt x="3545" y="670"/>
                  </a:lnTo>
                  <a:lnTo>
                    <a:pt x="3536" y="760"/>
                  </a:lnTo>
                  <a:lnTo>
                    <a:pt x="3501" y="904"/>
                  </a:lnTo>
                  <a:lnTo>
                    <a:pt x="3483" y="920"/>
                  </a:lnTo>
                  <a:lnTo>
                    <a:pt x="3440" y="894"/>
                  </a:lnTo>
                  <a:lnTo>
                    <a:pt x="3406" y="957"/>
                  </a:lnTo>
                  <a:lnTo>
                    <a:pt x="3414" y="1016"/>
                  </a:lnTo>
                  <a:lnTo>
                    <a:pt x="3413" y="1099"/>
                  </a:lnTo>
                  <a:lnTo>
                    <a:pt x="3387" y="1153"/>
                  </a:lnTo>
                  <a:lnTo>
                    <a:pt x="3382" y="1197"/>
                  </a:lnTo>
                  <a:lnTo>
                    <a:pt x="3389" y="1213"/>
                  </a:lnTo>
                </a:path>
              </a:pathLst>
            </a:custGeom>
            <a:noFill/>
            <a:ln w="38100" cmpd="sng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" name="Freeform 14"/>
            <p:cNvSpPr>
              <a:spLocks/>
            </p:cNvSpPr>
            <p:nvPr/>
          </p:nvSpPr>
          <p:spPr bwMode="auto">
            <a:xfrm>
              <a:off x="378" y="390"/>
              <a:ext cx="177" cy="432"/>
            </a:xfrm>
            <a:custGeom>
              <a:avLst/>
              <a:gdLst>
                <a:gd name="T0" fmla="*/ 177 w 177"/>
                <a:gd name="T1" fmla="*/ 0 h 432"/>
                <a:gd name="T2" fmla="*/ 168 w 177"/>
                <a:gd name="T3" fmla="*/ 18 h 432"/>
                <a:gd name="T4" fmla="*/ 160 w 177"/>
                <a:gd name="T5" fmla="*/ 32 h 432"/>
                <a:gd name="T6" fmla="*/ 156 w 177"/>
                <a:gd name="T7" fmla="*/ 53 h 432"/>
                <a:gd name="T8" fmla="*/ 156 w 177"/>
                <a:gd name="T9" fmla="*/ 76 h 432"/>
                <a:gd name="T10" fmla="*/ 155 w 177"/>
                <a:gd name="T11" fmla="*/ 96 h 432"/>
                <a:gd name="T12" fmla="*/ 142 w 177"/>
                <a:gd name="T13" fmla="*/ 100 h 432"/>
                <a:gd name="T14" fmla="*/ 126 w 177"/>
                <a:gd name="T15" fmla="*/ 130 h 432"/>
                <a:gd name="T16" fmla="*/ 113 w 177"/>
                <a:gd name="T17" fmla="*/ 114 h 432"/>
                <a:gd name="T18" fmla="*/ 94 w 177"/>
                <a:gd name="T19" fmla="*/ 100 h 432"/>
                <a:gd name="T20" fmla="*/ 84 w 177"/>
                <a:gd name="T21" fmla="*/ 112 h 432"/>
                <a:gd name="T22" fmla="*/ 75 w 177"/>
                <a:gd name="T23" fmla="*/ 120 h 432"/>
                <a:gd name="T24" fmla="*/ 49 w 177"/>
                <a:gd name="T25" fmla="*/ 106 h 432"/>
                <a:gd name="T26" fmla="*/ 24 w 177"/>
                <a:gd name="T27" fmla="*/ 37 h 432"/>
                <a:gd name="T28" fmla="*/ 11 w 177"/>
                <a:gd name="T29" fmla="*/ 39 h 432"/>
                <a:gd name="T30" fmla="*/ 8 w 177"/>
                <a:gd name="T31" fmla="*/ 50 h 432"/>
                <a:gd name="T32" fmla="*/ 0 w 177"/>
                <a:gd name="T33" fmla="*/ 61 h 432"/>
                <a:gd name="T34" fmla="*/ 4 w 177"/>
                <a:gd name="T35" fmla="*/ 79 h 432"/>
                <a:gd name="T36" fmla="*/ 9 w 177"/>
                <a:gd name="T37" fmla="*/ 93 h 432"/>
                <a:gd name="T38" fmla="*/ 25 w 177"/>
                <a:gd name="T39" fmla="*/ 122 h 432"/>
                <a:gd name="T40" fmla="*/ 41 w 177"/>
                <a:gd name="T41" fmla="*/ 135 h 432"/>
                <a:gd name="T42" fmla="*/ 62 w 177"/>
                <a:gd name="T43" fmla="*/ 148 h 432"/>
                <a:gd name="T44" fmla="*/ 72 w 177"/>
                <a:gd name="T45" fmla="*/ 170 h 432"/>
                <a:gd name="T46" fmla="*/ 80 w 177"/>
                <a:gd name="T47" fmla="*/ 197 h 432"/>
                <a:gd name="T48" fmla="*/ 73 w 177"/>
                <a:gd name="T49" fmla="*/ 240 h 432"/>
                <a:gd name="T50" fmla="*/ 81 w 177"/>
                <a:gd name="T51" fmla="*/ 248 h 432"/>
                <a:gd name="T52" fmla="*/ 72 w 177"/>
                <a:gd name="T53" fmla="*/ 279 h 432"/>
                <a:gd name="T54" fmla="*/ 78 w 177"/>
                <a:gd name="T55" fmla="*/ 298 h 432"/>
                <a:gd name="T56" fmla="*/ 84 w 177"/>
                <a:gd name="T57" fmla="*/ 320 h 432"/>
                <a:gd name="T58" fmla="*/ 80 w 177"/>
                <a:gd name="T59" fmla="*/ 335 h 432"/>
                <a:gd name="T60" fmla="*/ 78 w 177"/>
                <a:gd name="T61" fmla="*/ 352 h 432"/>
                <a:gd name="T62" fmla="*/ 73 w 177"/>
                <a:gd name="T63" fmla="*/ 362 h 432"/>
                <a:gd name="T64" fmla="*/ 75 w 177"/>
                <a:gd name="T65" fmla="*/ 388 h 432"/>
                <a:gd name="T66" fmla="*/ 83 w 177"/>
                <a:gd name="T67" fmla="*/ 432 h 43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77"/>
                <a:gd name="T103" fmla="*/ 0 h 432"/>
                <a:gd name="T104" fmla="*/ 177 w 177"/>
                <a:gd name="T105" fmla="*/ 432 h 43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77" h="432">
                  <a:moveTo>
                    <a:pt x="177" y="0"/>
                  </a:moveTo>
                  <a:cubicBezTo>
                    <a:pt x="176" y="7"/>
                    <a:pt x="173" y="13"/>
                    <a:pt x="168" y="18"/>
                  </a:cubicBezTo>
                  <a:lnTo>
                    <a:pt x="160" y="32"/>
                  </a:lnTo>
                  <a:lnTo>
                    <a:pt x="156" y="53"/>
                  </a:lnTo>
                  <a:lnTo>
                    <a:pt x="156" y="76"/>
                  </a:lnTo>
                  <a:lnTo>
                    <a:pt x="155" y="96"/>
                  </a:lnTo>
                  <a:lnTo>
                    <a:pt x="142" y="100"/>
                  </a:lnTo>
                  <a:lnTo>
                    <a:pt x="126" y="130"/>
                  </a:lnTo>
                  <a:lnTo>
                    <a:pt x="113" y="114"/>
                  </a:lnTo>
                  <a:lnTo>
                    <a:pt x="94" y="100"/>
                  </a:lnTo>
                  <a:lnTo>
                    <a:pt x="84" y="112"/>
                  </a:lnTo>
                  <a:lnTo>
                    <a:pt x="75" y="120"/>
                  </a:lnTo>
                  <a:lnTo>
                    <a:pt x="49" y="106"/>
                  </a:lnTo>
                  <a:lnTo>
                    <a:pt x="24" y="37"/>
                  </a:lnTo>
                  <a:lnTo>
                    <a:pt x="11" y="39"/>
                  </a:lnTo>
                  <a:lnTo>
                    <a:pt x="8" y="50"/>
                  </a:lnTo>
                  <a:lnTo>
                    <a:pt x="0" y="61"/>
                  </a:lnTo>
                  <a:lnTo>
                    <a:pt x="4" y="79"/>
                  </a:lnTo>
                  <a:lnTo>
                    <a:pt x="9" y="93"/>
                  </a:lnTo>
                  <a:lnTo>
                    <a:pt x="25" y="122"/>
                  </a:lnTo>
                  <a:lnTo>
                    <a:pt x="41" y="135"/>
                  </a:lnTo>
                  <a:lnTo>
                    <a:pt x="62" y="148"/>
                  </a:lnTo>
                  <a:lnTo>
                    <a:pt x="72" y="170"/>
                  </a:lnTo>
                  <a:lnTo>
                    <a:pt x="80" y="197"/>
                  </a:lnTo>
                  <a:lnTo>
                    <a:pt x="73" y="240"/>
                  </a:lnTo>
                  <a:lnTo>
                    <a:pt x="81" y="248"/>
                  </a:lnTo>
                  <a:lnTo>
                    <a:pt x="72" y="279"/>
                  </a:lnTo>
                  <a:lnTo>
                    <a:pt x="78" y="298"/>
                  </a:lnTo>
                  <a:lnTo>
                    <a:pt x="84" y="320"/>
                  </a:lnTo>
                  <a:lnTo>
                    <a:pt x="80" y="335"/>
                  </a:lnTo>
                  <a:lnTo>
                    <a:pt x="78" y="352"/>
                  </a:lnTo>
                  <a:lnTo>
                    <a:pt x="73" y="362"/>
                  </a:lnTo>
                  <a:lnTo>
                    <a:pt x="75" y="388"/>
                  </a:lnTo>
                  <a:lnTo>
                    <a:pt x="83" y="432"/>
                  </a:lnTo>
                </a:path>
              </a:pathLst>
            </a:custGeom>
            <a:noFill/>
            <a:ln w="38100" cmpd="sng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2" name="Rectangle 8"/>
            <p:cNvSpPr>
              <a:spLocks noChangeArrowheads="1"/>
            </p:cNvSpPr>
            <p:nvPr/>
          </p:nvSpPr>
          <p:spPr bwMode="auto">
            <a:xfrm>
              <a:off x="0" y="376"/>
              <a:ext cx="5760" cy="3776"/>
            </a:xfrm>
            <a:prstGeom prst="rect">
              <a:avLst/>
            </a:prstGeom>
            <a:solidFill>
              <a:schemeClr val="bg1">
                <a:alpha val="50195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60419" name="AutoShape 3"/>
          <p:cNvSpPr>
            <a:spLocks noChangeArrowheads="1"/>
          </p:cNvSpPr>
          <p:nvPr/>
        </p:nvSpPr>
        <p:spPr bwMode="auto">
          <a:xfrm>
            <a:off x="1152493" y="1500174"/>
            <a:ext cx="7420036" cy="731826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19050">
            <a:solidFill>
              <a:srgbClr val="FF6600"/>
            </a:solidFill>
            <a:round/>
            <a:headEnd/>
            <a:tailEnd/>
          </a:ln>
          <a:effectLst/>
        </p:spPr>
        <p:txBody>
          <a:bodyPr wrap="square" anchor="ctr"/>
          <a:lstStyle/>
          <a:p>
            <a:pPr algn="ctr"/>
            <a:r>
              <a:rPr lang="ru-RU" sz="1600" b="1" dirty="0" smtClean="0"/>
              <a:t>Разработка и продвижение на рынок востребованных</a:t>
            </a:r>
            <a:br>
              <a:rPr lang="ru-RU" sz="1600" b="1" dirty="0" smtClean="0"/>
            </a:br>
            <a:r>
              <a:rPr lang="ru-RU" sz="1600" b="1" dirty="0" smtClean="0"/>
              <a:t> в долгосрочной перспективе услуг, в том числе по транзиту</a:t>
            </a:r>
            <a:endParaRPr lang="ru-RU" sz="1600" b="1" dirty="0"/>
          </a:p>
        </p:txBody>
      </p:sp>
      <p:sp>
        <p:nvSpPr>
          <p:cNvPr id="60421" name="AutoShape 5"/>
          <p:cNvSpPr>
            <a:spLocks noChangeArrowheads="1"/>
          </p:cNvSpPr>
          <p:nvPr/>
        </p:nvSpPr>
        <p:spPr bwMode="auto">
          <a:xfrm>
            <a:off x="1152493" y="2303438"/>
            <a:ext cx="7420036" cy="642942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19050">
            <a:solidFill>
              <a:srgbClr val="FF6600"/>
            </a:solidFill>
            <a:round/>
            <a:headEnd/>
            <a:tailEnd/>
          </a:ln>
          <a:effectLst/>
        </p:spPr>
        <p:txBody>
          <a:bodyPr wrap="square" anchor="ctr"/>
          <a:lstStyle/>
          <a:p>
            <a:pPr algn="ctr"/>
            <a:r>
              <a:rPr lang="ru-RU" sz="1600" b="1" dirty="0" smtClean="0"/>
              <a:t>Консолидация усилий партнеров по «Пространству 1520», совместная выработка приоритетов развития  </a:t>
            </a:r>
            <a:endParaRPr lang="ru-RU" sz="1600" b="1" dirty="0"/>
          </a:p>
        </p:txBody>
      </p:sp>
      <p:sp>
        <p:nvSpPr>
          <p:cNvPr id="60422" name="AutoShape 6"/>
          <p:cNvSpPr>
            <a:spLocks noChangeArrowheads="1"/>
          </p:cNvSpPr>
          <p:nvPr/>
        </p:nvSpPr>
        <p:spPr bwMode="auto">
          <a:xfrm>
            <a:off x="1142977" y="5892783"/>
            <a:ext cx="7429552" cy="504825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19050">
            <a:solidFill>
              <a:srgbClr val="FF66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600" b="1" dirty="0" smtClean="0"/>
              <a:t>Совместное снижение рисков модернизации</a:t>
            </a:r>
            <a:endParaRPr lang="ru-RU" sz="1600" b="1" dirty="0"/>
          </a:p>
        </p:txBody>
      </p:sp>
      <p:sp>
        <p:nvSpPr>
          <p:cNvPr id="60423" name="AutoShape 7"/>
          <p:cNvSpPr>
            <a:spLocks noChangeArrowheads="1"/>
          </p:cNvSpPr>
          <p:nvPr/>
        </p:nvSpPr>
        <p:spPr bwMode="auto">
          <a:xfrm>
            <a:off x="1152493" y="3017819"/>
            <a:ext cx="7420036" cy="714379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19050">
            <a:solidFill>
              <a:srgbClr val="FF6600"/>
            </a:solidFill>
            <a:round/>
            <a:headEnd/>
            <a:tailEnd/>
          </a:ln>
          <a:effectLst/>
        </p:spPr>
        <p:txBody>
          <a:bodyPr wrap="square" anchor="ctr"/>
          <a:lstStyle/>
          <a:p>
            <a:pPr algn="ctr"/>
            <a:r>
              <a:rPr lang="ru-RU" sz="1600" b="1" dirty="0" smtClean="0"/>
              <a:t>Сохранение единства технической политики, унификация технологий, максимизация синергетического эффекта в процессе перевозок </a:t>
            </a:r>
            <a:endParaRPr lang="ru-RU" sz="1600" b="1" dirty="0"/>
          </a:p>
        </p:txBody>
      </p:sp>
      <p:sp>
        <p:nvSpPr>
          <p:cNvPr id="60424" name="AutoShape 8"/>
          <p:cNvSpPr>
            <a:spLocks noChangeArrowheads="1"/>
          </p:cNvSpPr>
          <p:nvPr/>
        </p:nvSpPr>
        <p:spPr bwMode="auto">
          <a:xfrm>
            <a:off x="1152493" y="4444985"/>
            <a:ext cx="7420036" cy="787411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19050">
            <a:solidFill>
              <a:srgbClr val="FF6600"/>
            </a:solidFill>
            <a:round/>
            <a:headEnd/>
            <a:tailEnd/>
          </a:ln>
          <a:effectLst/>
        </p:spPr>
        <p:txBody>
          <a:bodyPr wrap="square" anchor="ctr"/>
          <a:lstStyle/>
          <a:p>
            <a:pPr algn="ctr"/>
            <a:r>
              <a:rPr lang="ru-RU" sz="1600" b="1" dirty="0" smtClean="0"/>
              <a:t>Формирование новых точек роста на «Пространстве 1520», развитие бизнеса железнодорожных компаний на принципах взаимовыгодного партнерства</a:t>
            </a:r>
            <a:endParaRPr lang="ru-RU" sz="1600" b="1" dirty="0"/>
          </a:p>
        </p:txBody>
      </p:sp>
      <p:sp>
        <p:nvSpPr>
          <p:cNvPr id="60425" name="AutoShape 9"/>
          <p:cNvSpPr>
            <a:spLocks noChangeArrowheads="1"/>
          </p:cNvSpPr>
          <p:nvPr/>
        </p:nvSpPr>
        <p:spPr bwMode="auto">
          <a:xfrm>
            <a:off x="1152493" y="5303834"/>
            <a:ext cx="7420036" cy="522270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19050">
            <a:solidFill>
              <a:srgbClr val="FF66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600" b="1" dirty="0" smtClean="0"/>
              <a:t>Совместное развитие кадрового потенциала</a:t>
            </a:r>
            <a:endParaRPr lang="ru-RU" sz="1600" b="1" dirty="0"/>
          </a:p>
        </p:txBody>
      </p:sp>
      <p:sp>
        <p:nvSpPr>
          <p:cNvPr id="60433" name="Rectangle 17"/>
          <p:cNvSpPr>
            <a:spLocks noChangeArrowheads="1"/>
          </p:cNvSpPr>
          <p:nvPr/>
        </p:nvSpPr>
        <p:spPr bwMode="auto">
          <a:xfrm>
            <a:off x="0" y="565135"/>
            <a:ext cx="91440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ru-RU" sz="1700" b="1" cap="all" dirty="0" smtClean="0">
                <a:solidFill>
                  <a:srgbClr val="FF0000"/>
                </a:solidFill>
                <a:latin typeface="Arial Black" pitchFamily="34" charset="0"/>
              </a:rPr>
              <a:t>Ключевые направления стратегии модернизации </a:t>
            </a:r>
            <a:br>
              <a:rPr lang="ru-RU" sz="1700" b="1" cap="all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sz="1700" b="1" cap="all" dirty="0" smtClean="0">
                <a:solidFill>
                  <a:srgbClr val="FF0000"/>
                </a:solidFill>
                <a:latin typeface="Arial Black" pitchFamily="34" charset="0"/>
              </a:rPr>
              <a:t>на «Пространстве 1520»</a:t>
            </a:r>
            <a:endParaRPr lang="ru-RU" sz="1700" b="1" cap="all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9" name="Номер слайда 31"/>
          <p:cNvSpPr>
            <a:spLocks noGrp="1"/>
          </p:cNvSpPr>
          <p:nvPr>
            <p:ph type="sldNum" sz="quarter" idx="12"/>
          </p:nvPr>
        </p:nvSpPr>
        <p:spPr>
          <a:xfrm>
            <a:off x="6715140" y="6286520"/>
            <a:ext cx="2133600" cy="292100"/>
          </a:xfrm>
          <a:noFill/>
        </p:spPr>
        <p:txBody>
          <a:bodyPr/>
          <a:lstStyle/>
          <a:p>
            <a:fld id="{A5918772-5223-466D-AF0F-D14E1802FA46}" type="slidenum">
              <a:rPr lang="ru-RU" sz="1700" b="1" smtClean="0">
                <a:solidFill>
                  <a:srgbClr val="FF0000"/>
                </a:solidFill>
                <a:latin typeface="Arial Black" pitchFamily="34" charset="0"/>
              </a:rPr>
              <a:pPr/>
              <a:t>2</a:t>
            </a:fld>
            <a:endParaRPr lang="ru-RU" sz="1700" b="1" dirty="0" smtClean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20" name="AutoShape 75"/>
          <p:cNvSpPr>
            <a:spLocks noChangeArrowheads="1"/>
          </p:cNvSpPr>
          <p:nvPr/>
        </p:nvSpPr>
        <p:spPr bwMode="auto">
          <a:xfrm>
            <a:off x="361916" y="1660496"/>
            <a:ext cx="576262" cy="323165"/>
          </a:xfrm>
          <a:prstGeom prst="chevron">
            <a:avLst>
              <a:gd name="adj" fmla="val 36890"/>
            </a:avLst>
          </a:prstGeom>
          <a:solidFill>
            <a:srgbClr val="FF3300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prstShdw prst="shdw18" dist="17961" dir="13500000">
              <a:srgbClr val="FF0000">
                <a:gamma/>
                <a:shade val="60000"/>
                <a:invGamma/>
              </a:srgbClr>
            </a:prstShdw>
          </a:effectLst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ru-RU" sz="15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1</a:t>
            </a:r>
            <a:endParaRPr lang="ru-RU" sz="15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  <p:sp>
        <p:nvSpPr>
          <p:cNvPr id="21" name="AutoShape 75"/>
          <p:cNvSpPr>
            <a:spLocks noChangeArrowheads="1"/>
          </p:cNvSpPr>
          <p:nvPr/>
        </p:nvSpPr>
        <p:spPr bwMode="auto">
          <a:xfrm>
            <a:off x="361916" y="2480339"/>
            <a:ext cx="576262" cy="323165"/>
          </a:xfrm>
          <a:prstGeom prst="chevron">
            <a:avLst>
              <a:gd name="adj" fmla="val 36890"/>
            </a:avLst>
          </a:prstGeom>
          <a:solidFill>
            <a:srgbClr val="FF3300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prstShdw prst="shdw18" dist="17961" dir="13500000">
              <a:srgbClr val="FF0000">
                <a:gamma/>
                <a:shade val="60000"/>
                <a:invGamma/>
              </a:srgbClr>
            </a:prstShdw>
          </a:effectLst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ru-RU" sz="15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2</a:t>
            </a:r>
            <a:endParaRPr lang="ru-RU" sz="15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  <p:sp>
        <p:nvSpPr>
          <p:cNvPr id="22" name="AutoShape 75"/>
          <p:cNvSpPr>
            <a:spLocks noChangeArrowheads="1"/>
          </p:cNvSpPr>
          <p:nvPr/>
        </p:nvSpPr>
        <p:spPr bwMode="auto">
          <a:xfrm>
            <a:off x="357158" y="3128040"/>
            <a:ext cx="576262" cy="323165"/>
          </a:xfrm>
          <a:prstGeom prst="chevron">
            <a:avLst>
              <a:gd name="adj" fmla="val 36890"/>
            </a:avLst>
          </a:prstGeom>
          <a:solidFill>
            <a:srgbClr val="FF3300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prstShdw prst="shdw18" dist="17961" dir="13500000">
              <a:srgbClr val="FF0000">
                <a:gamma/>
                <a:shade val="60000"/>
                <a:invGamma/>
              </a:srgbClr>
            </a:prstShdw>
          </a:effectLst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ru-RU" sz="15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3</a:t>
            </a:r>
            <a:endParaRPr lang="ru-RU" sz="15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  <p:sp>
        <p:nvSpPr>
          <p:cNvPr id="23" name="AutoShape 75"/>
          <p:cNvSpPr>
            <a:spLocks noChangeArrowheads="1"/>
          </p:cNvSpPr>
          <p:nvPr/>
        </p:nvSpPr>
        <p:spPr bwMode="auto">
          <a:xfrm>
            <a:off x="357158" y="3946512"/>
            <a:ext cx="576262" cy="323165"/>
          </a:xfrm>
          <a:prstGeom prst="chevron">
            <a:avLst>
              <a:gd name="adj" fmla="val 36890"/>
            </a:avLst>
          </a:prstGeom>
          <a:solidFill>
            <a:srgbClr val="FF3300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prstShdw prst="shdw18" dist="17961" dir="13500000">
              <a:srgbClr val="FF0000">
                <a:gamma/>
                <a:shade val="60000"/>
                <a:invGamma/>
              </a:srgbClr>
            </a:prstShdw>
          </a:effectLst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ru-RU" sz="15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4</a:t>
            </a:r>
            <a:endParaRPr lang="ru-RU" sz="15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  <p:sp>
        <p:nvSpPr>
          <p:cNvPr id="24" name="AutoShape 75"/>
          <p:cNvSpPr>
            <a:spLocks noChangeArrowheads="1"/>
          </p:cNvSpPr>
          <p:nvPr/>
        </p:nvSpPr>
        <p:spPr bwMode="auto">
          <a:xfrm>
            <a:off x="361916" y="5376866"/>
            <a:ext cx="576262" cy="323165"/>
          </a:xfrm>
          <a:prstGeom prst="chevron">
            <a:avLst>
              <a:gd name="adj" fmla="val 36890"/>
            </a:avLst>
          </a:prstGeom>
          <a:solidFill>
            <a:srgbClr val="FF3300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prstShdw prst="shdw18" dist="17961" dir="13500000">
              <a:srgbClr val="FF0000">
                <a:gamma/>
                <a:shade val="60000"/>
                <a:invGamma/>
              </a:srgbClr>
            </a:prstShdw>
          </a:effectLst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ru-RU" sz="15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6</a:t>
            </a:r>
            <a:endParaRPr lang="ru-RU" sz="15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  <p:sp>
        <p:nvSpPr>
          <p:cNvPr id="25" name="AutoShape 75"/>
          <p:cNvSpPr>
            <a:spLocks noChangeArrowheads="1"/>
          </p:cNvSpPr>
          <p:nvPr/>
        </p:nvSpPr>
        <p:spPr bwMode="auto">
          <a:xfrm>
            <a:off x="361916" y="6040443"/>
            <a:ext cx="576262" cy="323165"/>
          </a:xfrm>
          <a:prstGeom prst="chevron">
            <a:avLst>
              <a:gd name="adj" fmla="val 36890"/>
            </a:avLst>
          </a:prstGeom>
          <a:solidFill>
            <a:srgbClr val="FF3300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prstShdw prst="shdw18" dist="17961" dir="13500000">
              <a:srgbClr val="FF0000">
                <a:gamma/>
                <a:shade val="60000"/>
                <a:invGamma/>
              </a:srgbClr>
            </a:prstShdw>
          </a:effectLst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ru-RU" sz="15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7</a:t>
            </a:r>
            <a:endParaRPr lang="ru-RU" sz="15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  <p:sp>
        <p:nvSpPr>
          <p:cNvPr id="33" name="AutoShape 8"/>
          <p:cNvSpPr>
            <a:spLocks noChangeArrowheads="1"/>
          </p:cNvSpPr>
          <p:nvPr/>
        </p:nvSpPr>
        <p:spPr bwMode="auto">
          <a:xfrm>
            <a:off x="1147735" y="3802042"/>
            <a:ext cx="7424794" cy="573098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19050">
            <a:solidFill>
              <a:srgbClr val="FF6600"/>
            </a:solidFill>
            <a:round/>
            <a:headEnd/>
            <a:tailEnd/>
          </a:ln>
          <a:effectLst/>
        </p:spPr>
        <p:txBody>
          <a:bodyPr wrap="square" anchor="ctr"/>
          <a:lstStyle/>
          <a:p>
            <a:pPr algn="ctr"/>
            <a:r>
              <a:rPr lang="ru-RU" sz="1600" b="1" dirty="0" smtClean="0"/>
              <a:t>Развитие железных дорог «Пространства 1520» на базе инновационных решений</a:t>
            </a:r>
            <a:endParaRPr lang="ru-RU" sz="1600" b="1" dirty="0"/>
          </a:p>
        </p:txBody>
      </p:sp>
      <p:sp>
        <p:nvSpPr>
          <p:cNvPr id="34" name="AutoShape 75"/>
          <p:cNvSpPr>
            <a:spLocks noChangeArrowheads="1"/>
          </p:cNvSpPr>
          <p:nvPr/>
        </p:nvSpPr>
        <p:spPr bwMode="auto">
          <a:xfrm>
            <a:off x="357158" y="4659299"/>
            <a:ext cx="576262" cy="323165"/>
          </a:xfrm>
          <a:prstGeom prst="chevron">
            <a:avLst>
              <a:gd name="adj" fmla="val 36890"/>
            </a:avLst>
          </a:prstGeom>
          <a:solidFill>
            <a:srgbClr val="FF3300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prstShdw prst="shdw18" dist="17961" dir="13500000">
              <a:srgbClr val="FF0000">
                <a:gamma/>
                <a:shade val="60000"/>
                <a:invGamma/>
              </a:srgbClr>
            </a:prstShdw>
          </a:effectLst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ru-RU" sz="15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5</a:t>
            </a:r>
            <a:endParaRPr lang="ru-RU" sz="15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2" y="357190"/>
            <a:ext cx="8572528" cy="6429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7F2BAD-BFE5-4A93-8C1B-43F0BBED96CF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  <p:pic>
        <p:nvPicPr>
          <p:cNvPr id="134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57166"/>
            <a:ext cx="8429683" cy="632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92885"/>
            <a:ext cx="8429684" cy="632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advClick="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57166"/>
            <a:ext cx="8429684" cy="632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0533" y="357166"/>
            <a:ext cx="8396309" cy="629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142876" y="1214422"/>
            <a:ext cx="8858280" cy="5429264"/>
            <a:chOff x="0" y="376"/>
            <a:chExt cx="5760" cy="3777"/>
          </a:xfrm>
        </p:grpSpPr>
        <p:pic>
          <p:nvPicPr>
            <p:cNvPr id="17" name="Picture 16" descr="В 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390"/>
              <a:ext cx="5760" cy="3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Freeform 11"/>
            <p:cNvSpPr>
              <a:spLocks/>
            </p:cNvSpPr>
            <p:nvPr/>
          </p:nvSpPr>
          <p:spPr bwMode="auto">
            <a:xfrm>
              <a:off x="210" y="2078"/>
              <a:ext cx="441" cy="991"/>
            </a:xfrm>
            <a:custGeom>
              <a:avLst/>
              <a:gdLst>
                <a:gd name="T0" fmla="*/ 19 w 441"/>
                <a:gd name="T1" fmla="*/ 4 h 991"/>
                <a:gd name="T2" fmla="*/ 75 w 441"/>
                <a:gd name="T3" fmla="*/ 18 h 991"/>
                <a:gd name="T4" fmla="*/ 124 w 441"/>
                <a:gd name="T5" fmla="*/ 15 h 991"/>
                <a:gd name="T6" fmla="*/ 163 w 441"/>
                <a:gd name="T7" fmla="*/ 34 h 991"/>
                <a:gd name="T8" fmla="*/ 169 w 441"/>
                <a:gd name="T9" fmla="*/ 100 h 991"/>
                <a:gd name="T10" fmla="*/ 180 w 441"/>
                <a:gd name="T11" fmla="*/ 152 h 991"/>
                <a:gd name="T12" fmla="*/ 188 w 441"/>
                <a:gd name="T13" fmla="*/ 197 h 991"/>
                <a:gd name="T14" fmla="*/ 166 w 441"/>
                <a:gd name="T15" fmla="*/ 224 h 991"/>
                <a:gd name="T16" fmla="*/ 161 w 441"/>
                <a:gd name="T17" fmla="*/ 258 h 991"/>
                <a:gd name="T18" fmla="*/ 166 w 441"/>
                <a:gd name="T19" fmla="*/ 295 h 991"/>
                <a:gd name="T20" fmla="*/ 174 w 441"/>
                <a:gd name="T21" fmla="*/ 338 h 991"/>
                <a:gd name="T22" fmla="*/ 179 w 441"/>
                <a:gd name="T23" fmla="*/ 370 h 991"/>
                <a:gd name="T24" fmla="*/ 184 w 441"/>
                <a:gd name="T25" fmla="*/ 399 h 991"/>
                <a:gd name="T26" fmla="*/ 200 w 441"/>
                <a:gd name="T27" fmla="*/ 420 h 991"/>
                <a:gd name="T28" fmla="*/ 169 w 441"/>
                <a:gd name="T29" fmla="*/ 456 h 991"/>
                <a:gd name="T30" fmla="*/ 145 w 441"/>
                <a:gd name="T31" fmla="*/ 480 h 991"/>
                <a:gd name="T32" fmla="*/ 118 w 441"/>
                <a:gd name="T33" fmla="*/ 519 h 991"/>
                <a:gd name="T34" fmla="*/ 105 w 441"/>
                <a:gd name="T35" fmla="*/ 556 h 991"/>
                <a:gd name="T36" fmla="*/ 115 w 441"/>
                <a:gd name="T37" fmla="*/ 589 h 991"/>
                <a:gd name="T38" fmla="*/ 97 w 441"/>
                <a:gd name="T39" fmla="*/ 616 h 991"/>
                <a:gd name="T40" fmla="*/ 76 w 441"/>
                <a:gd name="T41" fmla="*/ 640 h 991"/>
                <a:gd name="T42" fmla="*/ 86 w 441"/>
                <a:gd name="T43" fmla="*/ 688 h 991"/>
                <a:gd name="T44" fmla="*/ 124 w 441"/>
                <a:gd name="T45" fmla="*/ 700 h 991"/>
                <a:gd name="T46" fmla="*/ 171 w 441"/>
                <a:gd name="T47" fmla="*/ 711 h 991"/>
                <a:gd name="T48" fmla="*/ 208 w 441"/>
                <a:gd name="T49" fmla="*/ 722 h 991"/>
                <a:gd name="T50" fmla="*/ 244 w 441"/>
                <a:gd name="T51" fmla="*/ 704 h 991"/>
                <a:gd name="T52" fmla="*/ 299 w 441"/>
                <a:gd name="T53" fmla="*/ 669 h 991"/>
                <a:gd name="T54" fmla="*/ 336 w 441"/>
                <a:gd name="T55" fmla="*/ 701 h 991"/>
                <a:gd name="T56" fmla="*/ 355 w 441"/>
                <a:gd name="T57" fmla="*/ 788 h 991"/>
                <a:gd name="T58" fmla="*/ 368 w 441"/>
                <a:gd name="T59" fmla="*/ 836 h 991"/>
                <a:gd name="T60" fmla="*/ 356 w 441"/>
                <a:gd name="T61" fmla="*/ 901 h 991"/>
                <a:gd name="T62" fmla="*/ 379 w 441"/>
                <a:gd name="T63" fmla="*/ 983 h 991"/>
                <a:gd name="T64" fmla="*/ 425 w 441"/>
                <a:gd name="T65" fmla="*/ 978 h 99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41"/>
                <a:gd name="T100" fmla="*/ 0 h 991"/>
                <a:gd name="T101" fmla="*/ 441 w 441"/>
                <a:gd name="T102" fmla="*/ 991 h 99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41" h="991">
                  <a:moveTo>
                    <a:pt x="0" y="0"/>
                  </a:moveTo>
                  <a:lnTo>
                    <a:pt x="19" y="4"/>
                  </a:lnTo>
                  <a:lnTo>
                    <a:pt x="41" y="13"/>
                  </a:lnTo>
                  <a:lnTo>
                    <a:pt x="75" y="18"/>
                  </a:lnTo>
                  <a:lnTo>
                    <a:pt x="102" y="15"/>
                  </a:lnTo>
                  <a:lnTo>
                    <a:pt x="124" y="15"/>
                  </a:lnTo>
                  <a:lnTo>
                    <a:pt x="145" y="20"/>
                  </a:lnTo>
                  <a:lnTo>
                    <a:pt x="163" y="34"/>
                  </a:lnTo>
                  <a:lnTo>
                    <a:pt x="166" y="64"/>
                  </a:lnTo>
                  <a:lnTo>
                    <a:pt x="169" y="100"/>
                  </a:lnTo>
                  <a:lnTo>
                    <a:pt x="172" y="125"/>
                  </a:lnTo>
                  <a:lnTo>
                    <a:pt x="180" y="152"/>
                  </a:lnTo>
                  <a:lnTo>
                    <a:pt x="180" y="172"/>
                  </a:lnTo>
                  <a:lnTo>
                    <a:pt x="188" y="197"/>
                  </a:lnTo>
                  <a:lnTo>
                    <a:pt x="185" y="216"/>
                  </a:lnTo>
                  <a:lnTo>
                    <a:pt x="166" y="224"/>
                  </a:lnTo>
                  <a:lnTo>
                    <a:pt x="156" y="240"/>
                  </a:lnTo>
                  <a:lnTo>
                    <a:pt x="161" y="258"/>
                  </a:lnTo>
                  <a:lnTo>
                    <a:pt x="172" y="266"/>
                  </a:lnTo>
                  <a:lnTo>
                    <a:pt x="166" y="295"/>
                  </a:lnTo>
                  <a:lnTo>
                    <a:pt x="166" y="325"/>
                  </a:lnTo>
                  <a:lnTo>
                    <a:pt x="174" y="338"/>
                  </a:lnTo>
                  <a:lnTo>
                    <a:pt x="169" y="354"/>
                  </a:lnTo>
                  <a:lnTo>
                    <a:pt x="179" y="370"/>
                  </a:lnTo>
                  <a:lnTo>
                    <a:pt x="185" y="381"/>
                  </a:lnTo>
                  <a:lnTo>
                    <a:pt x="184" y="399"/>
                  </a:lnTo>
                  <a:lnTo>
                    <a:pt x="193" y="410"/>
                  </a:lnTo>
                  <a:lnTo>
                    <a:pt x="200" y="420"/>
                  </a:lnTo>
                  <a:lnTo>
                    <a:pt x="185" y="448"/>
                  </a:lnTo>
                  <a:lnTo>
                    <a:pt x="169" y="456"/>
                  </a:lnTo>
                  <a:lnTo>
                    <a:pt x="156" y="458"/>
                  </a:lnTo>
                  <a:lnTo>
                    <a:pt x="145" y="480"/>
                  </a:lnTo>
                  <a:lnTo>
                    <a:pt x="134" y="496"/>
                  </a:lnTo>
                  <a:lnTo>
                    <a:pt x="118" y="519"/>
                  </a:lnTo>
                  <a:lnTo>
                    <a:pt x="107" y="540"/>
                  </a:lnTo>
                  <a:lnTo>
                    <a:pt x="105" y="556"/>
                  </a:lnTo>
                  <a:lnTo>
                    <a:pt x="116" y="575"/>
                  </a:lnTo>
                  <a:lnTo>
                    <a:pt x="115" y="589"/>
                  </a:lnTo>
                  <a:lnTo>
                    <a:pt x="102" y="596"/>
                  </a:lnTo>
                  <a:lnTo>
                    <a:pt x="97" y="616"/>
                  </a:lnTo>
                  <a:lnTo>
                    <a:pt x="84" y="629"/>
                  </a:lnTo>
                  <a:lnTo>
                    <a:pt x="76" y="640"/>
                  </a:lnTo>
                  <a:lnTo>
                    <a:pt x="72" y="664"/>
                  </a:lnTo>
                  <a:lnTo>
                    <a:pt x="86" y="688"/>
                  </a:lnTo>
                  <a:lnTo>
                    <a:pt x="107" y="701"/>
                  </a:lnTo>
                  <a:lnTo>
                    <a:pt x="124" y="700"/>
                  </a:lnTo>
                  <a:lnTo>
                    <a:pt x="145" y="716"/>
                  </a:lnTo>
                  <a:lnTo>
                    <a:pt x="171" y="711"/>
                  </a:lnTo>
                  <a:lnTo>
                    <a:pt x="193" y="714"/>
                  </a:lnTo>
                  <a:lnTo>
                    <a:pt x="208" y="722"/>
                  </a:lnTo>
                  <a:lnTo>
                    <a:pt x="219" y="708"/>
                  </a:lnTo>
                  <a:lnTo>
                    <a:pt x="244" y="704"/>
                  </a:lnTo>
                  <a:lnTo>
                    <a:pt x="278" y="692"/>
                  </a:lnTo>
                  <a:lnTo>
                    <a:pt x="299" y="669"/>
                  </a:lnTo>
                  <a:lnTo>
                    <a:pt x="310" y="672"/>
                  </a:lnTo>
                  <a:lnTo>
                    <a:pt x="336" y="701"/>
                  </a:lnTo>
                  <a:lnTo>
                    <a:pt x="344" y="749"/>
                  </a:lnTo>
                  <a:lnTo>
                    <a:pt x="355" y="788"/>
                  </a:lnTo>
                  <a:lnTo>
                    <a:pt x="360" y="818"/>
                  </a:lnTo>
                  <a:lnTo>
                    <a:pt x="368" y="836"/>
                  </a:lnTo>
                  <a:lnTo>
                    <a:pt x="368" y="871"/>
                  </a:lnTo>
                  <a:lnTo>
                    <a:pt x="356" y="901"/>
                  </a:lnTo>
                  <a:lnTo>
                    <a:pt x="366" y="946"/>
                  </a:lnTo>
                  <a:lnTo>
                    <a:pt x="379" y="983"/>
                  </a:lnTo>
                  <a:lnTo>
                    <a:pt x="396" y="991"/>
                  </a:lnTo>
                  <a:lnTo>
                    <a:pt x="425" y="978"/>
                  </a:lnTo>
                  <a:lnTo>
                    <a:pt x="441" y="986"/>
                  </a:lnTo>
                </a:path>
              </a:pathLst>
            </a:custGeom>
            <a:noFill/>
            <a:ln w="38100" cmpd="sng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" name="Freeform 12"/>
            <p:cNvSpPr>
              <a:spLocks/>
            </p:cNvSpPr>
            <p:nvPr/>
          </p:nvSpPr>
          <p:spPr bwMode="auto">
            <a:xfrm>
              <a:off x="1168" y="3474"/>
              <a:ext cx="336" cy="337"/>
            </a:xfrm>
            <a:custGeom>
              <a:avLst/>
              <a:gdLst>
                <a:gd name="T0" fmla="*/ 0 w 336"/>
                <a:gd name="T1" fmla="*/ 1 h 337"/>
                <a:gd name="T2" fmla="*/ 16 w 336"/>
                <a:gd name="T3" fmla="*/ 16 h 337"/>
                <a:gd name="T4" fmla="*/ 30 w 336"/>
                <a:gd name="T5" fmla="*/ 4 h 337"/>
                <a:gd name="T6" fmla="*/ 42 w 336"/>
                <a:gd name="T7" fmla="*/ 11 h 337"/>
                <a:gd name="T8" fmla="*/ 56 w 336"/>
                <a:gd name="T9" fmla="*/ 0 h 337"/>
                <a:gd name="T10" fmla="*/ 74 w 336"/>
                <a:gd name="T11" fmla="*/ 28 h 337"/>
                <a:gd name="T12" fmla="*/ 74 w 336"/>
                <a:gd name="T13" fmla="*/ 43 h 337"/>
                <a:gd name="T14" fmla="*/ 86 w 336"/>
                <a:gd name="T15" fmla="*/ 48 h 337"/>
                <a:gd name="T16" fmla="*/ 94 w 336"/>
                <a:gd name="T17" fmla="*/ 68 h 337"/>
                <a:gd name="T18" fmla="*/ 99 w 336"/>
                <a:gd name="T19" fmla="*/ 97 h 337"/>
                <a:gd name="T20" fmla="*/ 94 w 336"/>
                <a:gd name="T21" fmla="*/ 112 h 337"/>
                <a:gd name="T22" fmla="*/ 90 w 336"/>
                <a:gd name="T23" fmla="*/ 124 h 337"/>
                <a:gd name="T24" fmla="*/ 94 w 336"/>
                <a:gd name="T25" fmla="*/ 150 h 337"/>
                <a:gd name="T26" fmla="*/ 96 w 336"/>
                <a:gd name="T27" fmla="*/ 166 h 337"/>
                <a:gd name="T28" fmla="*/ 109 w 336"/>
                <a:gd name="T29" fmla="*/ 169 h 337"/>
                <a:gd name="T30" fmla="*/ 125 w 336"/>
                <a:gd name="T31" fmla="*/ 174 h 337"/>
                <a:gd name="T32" fmla="*/ 136 w 336"/>
                <a:gd name="T33" fmla="*/ 196 h 337"/>
                <a:gd name="T34" fmla="*/ 147 w 336"/>
                <a:gd name="T35" fmla="*/ 222 h 337"/>
                <a:gd name="T36" fmla="*/ 154 w 336"/>
                <a:gd name="T37" fmla="*/ 251 h 337"/>
                <a:gd name="T38" fmla="*/ 163 w 336"/>
                <a:gd name="T39" fmla="*/ 267 h 337"/>
                <a:gd name="T40" fmla="*/ 179 w 336"/>
                <a:gd name="T41" fmla="*/ 284 h 337"/>
                <a:gd name="T42" fmla="*/ 205 w 336"/>
                <a:gd name="T43" fmla="*/ 299 h 337"/>
                <a:gd name="T44" fmla="*/ 216 w 336"/>
                <a:gd name="T45" fmla="*/ 292 h 337"/>
                <a:gd name="T46" fmla="*/ 232 w 336"/>
                <a:gd name="T47" fmla="*/ 289 h 337"/>
                <a:gd name="T48" fmla="*/ 248 w 336"/>
                <a:gd name="T49" fmla="*/ 256 h 337"/>
                <a:gd name="T50" fmla="*/ 283 w 336"/>
                <a:gd name="T51" fmla="*/ 217 h 337"/>
                <a:gd name="T52" fmla="*/ 291 w 336"/>
                <a:gd name="T53" fmla="*/ 204 h 337"/>
                <a:gd name="T54" fmla="*/ 307 w 336"/>
                <a:gd name="T55" fmla="*/ 230 h 337"/>
                <a:gd name="T56" fmla="*/ 299 w 336"/>
                <a:gd name="T57" fmla="*/ 246 h 337"/>
                <a:gd name="T58" fmla="*/ 302 w 336"/>
                <a:gd name="T59" fmla="*/ 260 h 337"/>
                <a:gd name="T60" fmla="*/ 306 w 336"/>
                <a:gd name="T61" fmla="*/ 275 h 337"/>
                <a:gd name="T62" fmla="*/ 296 w 336"/>
                <a:gd name="T63" fmla="*/ 292 h 337"/>
                <a:gd name="T64" fmla="*/ 301 w 336"/>
                <a:gd name="T65" fmla="*/ 305 h 337"/>
                <a:gd name="T66" fmla="*/ 306 w 336"/>
                <a:gd name="T67" fmla="*/ 315 h 337"/>
                <a:gd name="T68" fmla="*/ 317 w 336"/>
                <a:gd name="T69" fmla="*/ 321 h 337"/>
                <a:gd name="T70" fmla="*/ 323 w 336"/>
                <a:gd name="T71" fmla="*/ 337 h 337"/>
                <a:gd name="T72" fmla="*/ 336 w 336"/>
                <a:gd name="T73" fmla="*/ 337 h 33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36"/>
                <a:gd name="T112" fmla="*/ 0 h 337"/>
                <a:gd name="T113" fmla="*/ 336 w 336"/>
                <a:gd name="T114" fmla="*/ 337 h 33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36" h="337">
                  <a:moveTo>
                    <a:pt x="0" y="1"/>
                  </a:moveTo>
                  <a:lnTo>
                    <a:pt x="16" y="16"/>
                  </a:lnTo>
                  <a:lnTo>
                    <a:pt x="30" y="4"/>
                  </a:lnTo>
                  <a:lnTo>
                    <a:pt x="42" y="11"/>
                  </a:lnTo>
                  <a:lnTo>
                    <a:pt x="56" y="0"/>
                  </a:lnTo>
                  <a:lnTo>
                    <a:pt x="74" y="28"/>
                  </a:lnTo>
                  <a:lnTo>
                    <a:pt x="74" y="43"/>
                  </a:lnTo>
                  <a:lnTo>
                    <a:pt x="86" y="48"/>
                  </a:lnTo>
                  <a:lnTo>
                    <a:pt x="94" y="68"/>
                  </a:lnTo>
                  <a:lnTo>
                    <a:pt x="99" y="97"/>
                  </a:lnTo>
                  <a:lnTo>
                    <a:pt x="94" y="112"/>
                  </a:lnTo>
                  <a:lnTo>
                    <a:pt x="90" y="124"/>
                  </a:lnTo>
                  <a:lnTo>
                    <a:pt x="94" y="150"/>
                  </a:lnTo>
                  <a:lnTo>
                    <a:pt x="96" y="166"/>
                  </a:lnTo>
                  <a:lnTo>
                    <a:pt x="109" y="169"/>
                  </a:lnTo>
                  <a:lnTo>
                    <a:pt x="125" y="174"/>
                  </a:lnTo>
                  <a:lnTo>
                    <a:pt x="136" y="196"/>
                  </a:lnTo>
                  <a:lnTo>
                    <a:pt x="147" y="222"/>
                  </a:lnTo>
                  <a:lnTo>
                    <a:pt x="154" y="251"/>
                  </a:lnTo>
                  <a:lnTo>
                    <a:pt x="163" y="267"/>
                  </a:lnTo>
                  <a:lnTo>
                    <a:pt x="179" y="284"/>
                  </a:lnTo>
                  <a:lnTo>
                    <a:pt x="205" y="299"/>
                  </a:lnTo>
                  <a:lnTo>
                    <a:pt x="216" y="292"/>
                  </a:lnTo>
                  <a:lnTo>
                    <a:pt x="232" y="289"/>
                  </a:lnTo>
                  <a:lnTo>
                    <a:pt x="248" y="256"/>
                  </a:lnTo>
                  <a:lnTo>
                    <a:pt x="283" y="217"/>
                  </a:lnTo>
                  <a:lnTo>
                    <a:pt x="291" y="204"/>
                  </a:lnTo>
                  <a:lnTo>
                    <a:pt x="307" y="230"/>
                  </a:lnTo>
                  <a:lnTo>
                    <a:pt x="299" y="246"/>
                  </a:lnTo>
                  <a:lnTo>
                    <a:pt x="302" y="260"/>
                  </a:lnTo>
                  <a:lnTo>
                    <a:pt x="306" y="275"/>
                  </a:lnTo>
                  <a:lnTo>
                    <a:pt x="296" y="292"/>
                  </a:lnTo>
                  <a:lnTo>
                    <a:pt x="301" y="305"/>
                  </a:lnTo>
                  <a:lnTo>
                    <a:pt x="306" y="315"/>
                  </a:lnTo>
                  <a:lnTo>
                    <a:pt x="317" y="321"/>
                  </a:lnTo>
                  <a:lnTo>
                    <a:pt x="323" y="337"/>
                  </a:lnTo>
                  <a:lnTo>
                    <a:pt x="336" y="337"/>
                  </a:lnTo>
                </a:path>
              </a:pathLst>
            </a:custGeom>
            <a:noFill/>
            <a:ln w="38100" cmpd="sng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1" name="Freeform 13"/>
            <p:cNvSpPr>
              <a:spLocks/>
            </p:cNvSpPr>
            <p:nvPr/>
          </p:nvSpPr>
          <p:spPr bwMode="auto">
            <a:xfrm>
              <a:off x="1725" y="2181"/>
              <a:ext cx="3573" cy="1942"/>
            </a:xfrm>
            <a:custGeom>
              <a:avLst/>
              <a:gdLst>
                <a:gd name="T0" fmla="*/ 69 w 3573"/>
                <a:gd name="T1" fmla="*/ 1665 h 1942"/>
                <a:gd name="T2" fmla="*/ 142 w 3573"/>
                <a:gd name="T3" fmla="*/ 1646 h 1942"/>
                <a:gd name="T4" fmla="*/ 213 w 3573"/>
                <a:gd name="T5" fmla="*/ 1705 h 1942"/>
                <a:gd name="T6" fmla="*/ 273 w 3573"/>
                <a:gd name="T7" fmla="*/ 1797 h 1942"/>
                <a:gd name="T8" fmla="*/ 312 w 3573"/>
                <a:gd name="T9" fmla="*/ 1832 h 1942"/>
                <a:gd name="T10" fmla="*/ 337 w 3573"/>
                <a:gd name="T11" fmla="*/ 1917 h 1942"/>
                <a:gd name="T12" fmla="*/ 390 w 3573"/>
                <a:gd name="T13" fmla="*/ 1923 h 1942"/>
                <a:gd name="T14" fmla="*/ 453 w 3573"/>
                <a:gd name="T15" fmla="*/ 1841 h 1942"/>
                <a:gd name="T16" fmla="*/ 502 w 3573"/>
                <a:gd name="T17" fmla="*/ 1736 h 1942"/>
                <a:gd name="T18" fmla="*/ 566 w 3573"/>
                <a:gd name="T19" fmla="*/ 1733 h 1942"/>
                <a:gd name="T20" fmla="*/ 637 w 3573"/>
                <a:gd name="T21" fmla="*/ 1741 h 1942"/>
                <a:gd name="T22" fmla="*/ 693 w 3573"/>
                <a:gd name="T23" fmla="*/ 1699 h 1942"/>
                <a:gd name="T24" fmla="*/ 726 w 3573"/>
                <a:gd name="T25" fmla="*/ 1624 h 1942"/>
                <a:gd name="T26" fmla="*/ 749 w 3573"/>
                <a:gd name="T27" fmla="*/ 1670 h 1942"/>
                <a:gd name="T28" fmla="*/ 757 w 3573"/>
                <a:gd name="T29" fmla="*/ 1789 h 1942"/>
                <a:gd name="T30" fmla="*/ 825 w 3573"/>
                <a:gd name="T31" fmla="*/ 1713 h 1942"/>
                <a:gd name="T32" fmla="*/ 883 w 3573"/>
                <a:gd name="T33" fmla="*/ 1733 h 1942"/>
                <a:gd name="T34" fmla="*/ 896 w 3573"/>
                <a:gd name="T35" fmla="*/ 1661 h 1942"/>
                <a:gd name="T36" fmla="*/ 867 w 3573"/>
                <a:gd name="T37" fmla="*/ 1613 h 1942"/>
                <a:gd name="T38" fmla="*/ 862 w 3573"/>
                <a:gd name="T39" fmla="*/ 1512 h 1942"/>
                <a:gd name="T40" fmla="*/ 896 w 3573"/>
                <a:gd name="T41" fmla="*/ 1427 h 1942"/>
                <a:gd name="T42" fmla="*/ 961 w 3573"/>
                <a:gd name="T43" fmla="*/ 1429 h 1942"/>
                <a:gd name="T44" fmla="*/ 1075 w 3573"/>
                <a:gd name="T45" fmla="*/ 1344 h 1942"/>
                <a:gd name="T46" fmla="*/ 1182 w 3573"/>
                <a:gd name="T47" fmla="*/ 1118 h 1942"/>
                <a:gd name="T48" fmla="*/ 1261 w 3573"/>
                <a:gd name="T49" fmla="*/ 891 h 1942"/>
                <a:gd name="T50" fmla="*/ 1299 w 3573"/>
                <a:gd name="T51" fmla="*/ 685 h 1942"/>
                <a:gd name="T52" fmla="*/ 1397 w 3573"/>
                <a:gd name="T53" fmla="*/ 694 h 1942"/>
                <a:gd name="T54" fmla="*/ 1459 w 3573"/>
                <a:gd name="T55" fmla="*/ 499 h 1942"/>
                <a:gd name="T56" fmla="*/ 1526 w 3573"/>
                <a:gd name="T57" fmla="*/ 566 h 1942"/>
                <a:gd name="T58" fmla="*/ 1600 w 3573"/>
                <a:gd name="T59" fmla="*/ 616 h 1942"/>
                <a:gd name="T60" fmla="*/ 1694 w 3573"/>
                <a:gd name="T61" fmla="*/ 921 h 1942"/>
                <a:gd name="T62" fmla="*/ 1893 w 3573"/>
                <a:gd name="T63" fmla="*/ 1158 h 1942"/>
                <a:gd name="T64" fmla="*/ 2141 w 3573"/>
                <a:gd name="T65" fmla="*/ 1227 h 1942"/>
                <a:gd name="T66" fmla="*/ 2312 w 3573"/>
                <a:gd name="T67" fmla="*/ 1241 h 1942"/>
                <a:gd name="T68" fmla="*/ 2477 w 3573"/>
                <a:gd name="T69" fmla="*/ 1185 h 1942"/>
                <a:gd name="T70" fmla="*/ 2579 w 3573"/>
                <a:gd name="T71" fmla="*/ 915 h 1942"/>
                <a:gd name="T72" fmla="*/ 2683 w 3573"/>
                <a:gd name="T73" fmla="*/ 865 h 1942"/>
                <a:gd name="T74" fmla="*/ 2886 w 3573"/>
                <a:gd name="T75" fmla="*/ 734 h 1942"/>
                <a:gd name="T76" fmla="*/ 2854 w 3573"/>
                <a:gd name="T77" fmla="*/ 627 h 1942"/>
                <a:gd name="T78" fmla="*/ 2723 w 3573"/>
                <a:gd name="T79" fmla="*/ 630 h 1942"/>
                <a:gd name="T80" fmla="*/ 2726 w 3573"/>
                <a:gd name="T81" fmla="*/ 465 h 1942"/>
                <a:gd name="T82" fmla="*/ 2915 w 3573"/>
                <a:gd name="T83" fmla="*/ 208 h 1942"/>
                <a:gd name="T84" fmla="*/ 2917 w 3573"/>
                <a:gd name="T85" fmla="*/ 89 h 1942"/>
                <a:gd name="T86" fmla="*/ 3169 w 3573"/>
                <a:gd name="T87" fmla="*/ 54 h 1942"/>
                <a:gd name="T88" fmla="*/ 3321 w 3573"/>
                <a:gd name="T89" fmla="*/ 435 h 1942"/>
                <a:gd name="T90" fmla="*/ 3573 w 3573"/>
                <a:gd name="T91" fmla="*/ 544 h 1942"/>
                <a:gd name="T92" fmla="*/ 3501 w 3573"/>
                <a:gd name="T93" fmla="*/ 904 h 1942"/>
                <a:gd name="T94" fmla="*/ 3414 w 3573"/>
                <a:gd name="T95" fmla="*/ 1016 h 1942"/>
                <a:gd name="T96" fmla="*/ 3389 w 3573"/>
                <a:gd name="T97" fmla="*/ 1213 h 194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573"/>
                <a:gd name="T148" fmla="*/ 0 h 1942"/>
                <a:gd name="T149" fmla="*/ 3573 w 3573"/>
                <a:gd name="T150" fmla="*/ 1942 h 194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573" h="1942">
                  <a:moveTo>
                    <a:pt x="0" y="1741"/>
                  </a:moveTo>
                  <a:lnTo>
                    <a:pt x="33" y="1723"/>
                  </a:lnTo>
                  <a:lnTo>
                    <a:pt x="43" y="1693"/>
                  </a:lnTo>
                  <a:lnTo>
                    <a:pt x="69" y="1665"/>
                  </a:lnTo>
                  <a:lnTo>
                    <a:pt x="88" y="1661"/>
                  </a:lnTo>
                  <a:lnTo>
                    <a:pt x="102" y="1665"/>
                  </a:lnTo>
                  <a:lnTo>
                    <a:pt x="110" y="1648"/>
                  </a:lnTo>
                  <a:lnTo>
                    <a:pt x="142" y="1646"/>
                  </a:lnTo>
                  <a:lnTo>
                    <a:pt x="150" y="1675"/>
                  </a:lnTo>
                  <a:lnTo>
                    <a:pt x="169" y="1683"/>
                  </a:lnTo>
                  <a:lnTo>
                    <a:pt x="189" y="1704"/>
                  </a:lnTo>
                  <a:lnTo>
                    <a:pt x="213" y="1705"/>
                  </a:lnTo>
                  <a:lnTo>
                    <a:pt x="233" y="1720"/>
                  </a:lnTo>
                  <a:lnTo>
                    <a:pt x="241" y="1747"/>
                  </a:lnTo>
                  <a:lnTo>
                    <a:pt x="267" y="1758"/>
                  </a:lnTo>
                  <a:lnTo>
                    <a:pt x="273" y="1797"/>
                  </a:lnTo>
                  <a:lnTo>
                    <a:pt x="291" y="1797"/>
                  </a:lnTo>
                  <a:lnTo>
                    <a:pt x="309" y="1792"/>
                  </a:lnTo>
                  <a:lnTo>
                    <a:pt x="310" y="1808"/>
                  </a:lnTo>
                  <a:lnTo>
                    <a:pt x="312" y="1832"/>
                  </a:lnTo>
                  <a:lnTo>
                    <a:pt x="310" y="1877"/>
                  </a:lnTo>
                  <a:lnTo>
                    <a:pt x="317" y="1902"/>
                  </a:lnTo>
                  <a:lnTo>
                    <a:pt x="325" y="1913"/>
                  </a:lnTo>
                  <a:lnTo>
                    <a:pt x="337" y="1917"/>
                  </a:lnTo>
                  <a:lnTo>
                    <a:pt x="350" y="1920"/>
                  </a:lnTo>
                  <a:lnTo>
                    <a:pt x="363" y="1942"/>
                  </a:lnTo>
                  <a:lnTo>
                    <a:pt x="374" y="1936"/>
                  </a:lnTo>
                  <a:lnTo>
                    <a:pt x="390" y="1923"/>
                  </a:lnTo>
                  <a:lnTo>
                    <a:pt x="397" y="1899"/>
                  </a:lnTo>
                  <a:lnTo>
                    <a:pt x="408" y="1870"/>
                  </a:lnTo>
                  <a:lnTo>
                    <a:pt x="425" y="1856"/>
                  </a:lnTo>
                  <a:lnTo>
                    <a:pt x="453" y="1841"/>
                  </a:lnTo>
                  <a:lnTo>
                    <a:pt x="461" y="1816"/>
                  </a:lnTo>
                  <a:lnTo>
                    <a:pt x="467" y="1761"/>
                  </a:lnTo>
                  <a:lnTo>
                    <a:pt x="473" y="1739"/>
                  </a:lnTo>
                  <a:lnTo>
                    <a:pt x="502" y="1736"/>
                  </a:lnTo>
                  <a:lnTo>
                    <a:pt x="509" y="1713"/>
                  </a:lnTo>
                  <a:lnTo>
                    <a:pt x="528" y="1725"/>
                  </a:lnTo>
                  <a:lnTo>
                    <a:pt x="547" y="1729"/>
                  </a:lnTo>
                  <a:lnTo>
                    <a:pt x="566" y="1733"/>
                  </a:lnTo>
                  <a:lnTo>
                    <a:pt x="579" y="1744"/>
                  </a:lnTo>
                  <a:lnTo>
                    <a:pt x="593" y="1736"/>
                  </a:lnTo>
                  <a:lnTo>
                    <a:pt x="608" y="1769"/>
                  </a:lnTo>
                  <a:lnTo>
                    <a:pt x="637" y="1741"/>
                  </a:lnTo>
                  <a:lnTo>
                    <a:pt x="662" y="1757"/>
                  </a:lnTo>
                  <a:lnTo>
                    <a:pt x="669" y="1739"/>
                  </a:lnTo>
                  <a:lnTo>
                    <a:pt x="670" y="1717"/>
                  </a:lnTo>
                  <a:lnTo>
                    <a:pt x="693" y="1699"/>
                  </a:lnTo>
                  <a:lnTo>
                    <a:pt x="701" y="1705"/>
                  </a:lnTo>
                  <a:lnTo>
                    <a:pt x="707" y="1689"/>
                  </a:lnTo>
                  <a:lnTo>
                    <a:pt x="707" y="1667"/>
                  </a:lnTo>
                  <a:lnTo>
                    <a:pt x="726" y="1624"/>
                  </a:lnTo>
                  <a:lnTo>
                    <a:pt x="739" y="1621"/>
                  </a:lnTo>
                  <a:lnTo>
                    <a:pt x="755" y="1638"/>
                  </a:lnTo>
                  <a:lnTo>
                    <a:pt x="752" y="1656"/>
                  </a:lnTo>
                  <a:lnTo>
                    <a:pt x="749" y="1670"/>
                  </a:lnTo>
                  <a:lnTo>
                    <a:pt x="760" y="1678"/>
                  </a:lnTo>
                  <a:lnTo>
                    <a:pt x="757" y="1720"/>
                  </a:lnTo>
                  <a:lnTo>
                    <a:pt x="753" y="1757"/>
                  </a:lnTo>
                  <a:lnTo>
                    <a:pt x="757" y="1789"/>
                  </a:lnTo>
                  <a:lnTo>
                    <a:pt x="765" y="1798"/>
                  </a:lnTo>
                  <a:lnTo>
                    <a:pt x="785" y="1773"/>
                  </a:lnTo>
                  <a:lnTo>
                    <a:pt x="803" y="1766"/>
                  </a:lnTo>
                  <a:lnTo>
                    <a:pt x="825" y="1713"/>
                  </a:lnTo>
                  <a:lnTo>
                    <a:pt x="838" y="1709"/>
                  </a:lnTo>
                  <a:lnTo>
                    <a:pt x="853" y="1718"/>
                  </a:lnTo>
                  <a:lnTo>
                    <a:pt x="854" y="1744"/>
                  </a:lnTo>
                  <a:lnTo>
                    <a:pt x="883" y="1733"/>
                  </a:lnTo>
                  <a:lnTo>
                    <a:pt x="888" y="1749"/>
                  </a:lnTo>
                  <a:lnTo>
                    <a:pt x="902" y="1733"/>
                  </a:lnTo>
                  <a:lnTo>
                    <a:pt x="899" y="1701"/>
                  </a:lnTo>
                  <a:lnTo>
                    <a:pt x="896" y="1661"/>
                  </a:lnTo>
                  <a:lnTo>
                    <a:pt x="893" y="1651"/>
                  </a:lnTo>
                  <a:lnTo>
                    <a:pt x="894" y="1611"/>
                  </a:lnTo>
                  <a:lnTo>
                    <a:pt x="881" y="1601"/>
                  </a:lnTo>
                  <a:lnTo>
                    <a:pt x="867" y="1613"/>
                  </a:lnTo>
                  <a:lnTo>
                    <a:pt x="851" y="1589"/>
                  </a:lnTo>
                  <a:lnTo>
                    <a:pt x="857" y="1568"/>
                  </a:lnTo>
                  <a:lnTo>
                    <a:pt x="851" y="1544"/>
                  </a:lnTo>
                  <a:lnTo>
                    <a:pt x="862" y="1512"/>
                  </a:lnTo>
                  <a:lnTo>
                    <a:pt x="862" y="1478"/>
                  </a:lnTo>
                  <a:lnTo>
                    <a:pt x="864" y="1457"/>
                  </a:lnTo>
                  <a:lnTo>
                    <a:pt x="886" y="1456"/>
                  </a:lnTo>
                  <a:lnTo>
                    <a:pt x="896" y="1427"/>
                  </a:lnTo>
                  <a:lnTo>
                    <a:pt x="929" y="1408"/>
                  </a:lnTo>
                  <a:lnTo>
                    <a:pt x="944" y="1408"/>
                  </a:lnTo>
                  <a:lnTo>
                    <a:pt x="958" y="1411"/>
                  </a:lnTo>
                  <a:lnTo>
                    <a:pt x="961" y="1429"/>
                  </a:lnTo>
                  <a:lnTo>
                    <a:pt x="990" y="1429"/>
                  </a:lnTo>
                  <a:lnTo>
                    <a:pt x="1003" y="1414"/>
                  </a:lnTo>
                  <a:lnTo>
                    <a:pt x="1014" y="1368"/>
                  </a:lnTo>
                  <a:lnTo>
                    <a:pt x="1075" y="1344"/>
                  </a:lnTo>
                  <a:lnTo>
                    <a:pt x="1096" y="1302"/>
                  </a:lnTo>
                  <a:lnTo>
                    <a:pt x="1158" y="1246"/>
                  </a:lnTo>
                  <a:lnTo>
                    <a:pt x="1173" y="1134"/>
                  </a:lnTo>
                  <a:lnTo>
                    <a:pt x="1182" y="1118"/>
                  </a:lnTo>
                  <a:lnTo>
                    <a:pt x="1163" y="973"/>
                  </a:lnTo>
                  <a:lnTo>
                    <a:pt x="1152" y="936"/>
                  </a:lnTo>
                  <a:lnTo>
                    <a:pt x="1208" y="902"/>
                  </a:lnTo>
                  <a:lnTo>
                    <a:pt x="1261" y="891"/>
                  </a:lnTo>
                  <a:lnTo>
                    <a:pt x="1251" y="845"/>
                  </a:lnTo>
                  <a:lnTo>
                    <a:pt x="1254" y="811"/>
                  </a:lnTo>
                  <a:lnTo>
                    <a:pt x="1283" y="686"/>
                  </a:lnTo>
                  <a:lnTo>
                    <a:pt x="1299" y="685"/>
                  </a:lnTo>
                  <a:lnTo>
                    <a:pt x="1323" y="702"/>
                  </a:lnTo>
                  <a:lnTo>
                    <a:pt x="1350" y="699"/>
                  </a:lnTo>
                  <a:lnTo>
                    <a:pt x="1368" y="718"/>
                  </a:lnTo>
                  <a:lnTo>
                    <a:pt x="1397" y="694"/>
                  </a:lnTo>
                  <a:lnTo>
                    <a:pt x="1395" y="617"/>
                  </a:lnTo>
                  <a:lnTo>
                    <a:pt x="1411" y="553"/>
                  </a:lnTo>
                  <a:lnTo>
                    <a:pt x="1440" y="545"/>
                  </a:lnTo>
                  <a:lnTo>
                    <a:pt x="1459" y="499"/>
                  </a:lnTo>
                  <a:lnTo>
                    <a:pt x="1480" y="505"/>
                  </a:lnTo>
                  <a:lnTo>
                    <a:pt x="1496" y="486"/>
                  </a:lnTo>
                  <a:lnTo>
                    <a:pt x="1507" y="537"/>
                  </a:lnTo>
                  <a:lnTo>
                    <a:pt x="1526" y="566"/>
                  </a:lnTo>
                  <a:lnTo>
                    <a:pt x="1539" y="595"/>
                  </a:lnTo>
                  <a:lnTo>
                    <a:pt x="1550" y="613"/>
                  </a:lnTo>
                  <a:lnTo>
                    <a:pt x="1561" y="600"/>
                  </a:lnTo>
                  <a:lnTo>
                    <a:pt x="1600" y="616"/>
                  </a:lnTo>
                  <a:lnTo>
                    <a:pt x="1627" y="747"/>
                  </a:lnTo>
                  <a:lnTo>
                    <a:pt x="1630" y="838"/>
                  </a:lnTo>
                  <a:lnTo>
                    <a:pt x="1622" y="883"/>
                  </a:lnTo>
                  <a:lnTo>
                    <a:pt x="1694" y="921"/>
                  </a:lnTo>
                  <a:lnTo>
                    <a:pt x="1723" y="918"/>
                  </a:lnTo>
                  <a:lnTo>
                    <a:pt x="1829" y="995"/>
                  </a:lnTo>
                  <a:lnTo>
                    <a:pt x="1856" y="1089"/>
                  </a:lnTo>
                  <a:lnTo>
                    <a:pt x="1893" y="1158"/>
                  </a:lnTo>
                  <a:lnTo>
                    <a:pt x="1905" y="1171"/>
                  </a:lnTo>
                  <a:lnTo>
                    <a:pt x="2070" y="1155"/>
                  </a:lnTo>
                  <a:lnTo>
                    <a:pt x="2105" y="1177"/>
                  </a:lnTo>
                  <a:lnTo>
                    <a:pt x="2141" y="1227"/>
                  </a:lnTo>
                  <a:lnTo>
                    <a:pt x="2203" y="1267"/>
                  </a:lnTo>
                  <a:lnTo>
                    <a:pt x="2221" y="1269"/>
                  </a:lnTo>
                  <a:lnTo>
                    <a:pt x="2248" y="1294"/>
                  </a:lnTo>
                  <a:lnTo>
                    <a:pt x="2312" y="1241"/>
                  </a:lnTo>
                  <a:lnTo>
                    <a:pt x="2317" y="1230"/>
                  </a:lnTo>
                  <a:lnTo>
                    <a:pt x="2393" y="1192"/>
                  </a:lnTo>
                  <a:lnTo>
                    <a:pt x="2433" y="1206"/>
                  </a:lnTo>
                  <a:lnTo>
                    <a:pt x="2477" y="1185"/>
                  </a:lnTo>
                  <a:lnTo>
                    <a:pt x="2561" y="1062"/>
                  </a:lnTo>
                  <a:lnTo>
                    <a:pt x="2542" y="995"/>
                  </a:lnTo>
                  <a:lnTo>
                    <a:pt x="2561" y="925"/>
                  </a:lnTo>
                  <a:lnTo>
                    <a:pt x="2579" y="915"/>
                  </a:lnTo>
                  <a:lnTo>
                    <a:pt x="2600" y="937"/>
                  </a:lnTo>
                  <a:lnTo>
                    <a:pt x="2629" y="942"/>
                  </a:lnTo>
                  <a:lnTo>
                    <a:pt x="2656" y="918"/>
                  </a:lnTo>
                  <a:lnTo>
                    <a:pt x="2683" y="865"/>
                  </a:lnTo>
                  <a:lnTo>
                    <a:pt x="2707" y="862"/>
                  </a:lnTo>
                  <a:lnTo>
                    <a:pt x="2728" y="843"/>
                  </a:lnTo>
                  <a:lnTo>
                    <a:pt x="2777" y="745"/>
                  </a:lnTo>
                  <a:lnTo>
                    <a:pt x="2886" y="734"/>
                  </a:lnTo>
                  <a:lnTo>
                    <a:pt x="2893" y="715"/>
                  </a:lnTo>
                  <a:lnTo>
                    <a:pt x="2880" y="704"/>
                  </a:lnTo>
                  <a:lnTo>
                    <a:pt x="2880" y="664"/>
                  </a:lnTo>
                  <a:lnTo>
                    <a:pt x="2854" y="627"/>
                  </a:lnTo>
                  <a:lnTo>
                    <a:pt x="2838" y="590"/>
                  </a:lnTo>
                  <a:lnTo>
                    <a:pt x="2800" y="629"/>
                  </a:lnTo>
                  <a:lnTo>
                    <a:pt x="2777" y="641"/>
                  </a:lnTo>
                  <a:lnTo>
                    <a:pt x="2723" y="630"/>
                  </a:lnTo>
                  <a:lnTo>
                    <a:pt x="2718" y="585"/>
                  </a:lnTo>
                  <a:lnTo>
                    <a:pt x="2717" y="555"/>
                  </a:lnTo>
                  <a:lnTo>
                    <a:pt x="2725" y="505"/>
                  </a:lnTo>
                  <a:lnTo>
                    <a:pt x="2726" y="465"/>
                  </a:lnTo>
                  <a:lnTo>
                    <a:pt x="2753" y="381"/>
                  </a:lnTo>
                  <a:lnTo>
                    <a:pt x="2817" y="424"/>
                  </a:lnTo>
                  <a:lnTo>
                    <a:pt x="2877" y="373"/>
                  </a:lnTo>
                  <a:lnTo>
                    <a:pt x="2915" y="208"/>
                  </a:lnTo>
                  <a:lnTo>
                    <a:pt x="2945" y="165"/>
                  </a:lnTo>
                  <a:lnTo>
                    <a:pt x="2945" y="112"/>
                  </a:lnTo>
                  <a:lnTo>
                    <a:pt x="2913" y="113"/>
                  </a:lnTo>
                  <a:lnTo>
                    <a:pt x="2917" y="89"/>
                  </a:lnTo>
                  <a:lnTo>
                    <a:pt x="2957" y="30"/>
                  </a:lnTo>
                  <a:lnTo>
                    <a:pt x="3077" y="0"/>
                  </a:lnTo>
                  <a:lnTo>
                    <a:pt x="3112" y="38"/>
                  </a:lnTo>
                  <a:lnTo>
                    <a:pt x="3169" y="54"/>
                  </a:lnTo>
                  <a:lnTo>
                    <a:pt x="3197" y="128"/>
                  </a:lnTo>
                  <a:lnTo>
                    <a:pt x="3233" y="285"/>
                  </a:lnTo>
                  <a:lnTo>
                    <a:pt x="3246" y="414"/>
                  </a:lnTo>
                  <a:lnTo>
                    <a:pt x="3321" y="435"/>
                  </a:lnTo>
                  <a:lnTo>
                    <a:pt x="3382" y="491"/>
                  </a:lnTo>
                  <a:lnTo>
                    <a:pt x="3406" y="627"/>
                  </a:lnTo>
                  <a:lnTo>
                    <a:pt x="3454" y="629"/>
                  </a:lnTo>
                  <a:lnTo>
                    <a:pt x="3573" y="544"/>
                  </a:lnTo>
                  <a:lnTo>
                    <a:pt x="3569" y="633"/>
                  </a:lnTo>
                  <a:lnTo>
                    <a:pt x="3545" y="670"/>
                  </a:lnTo>
                  <a:lnTo>
                    <a:pt x="3536" y="760"/>
                  </a:lnTo>
                  <a:lnTo>
                    <a:pt x="3501" y="904"/>
                  </a:lnTo>
                  <a:lnTo>
                    <a:pt x="3483" y="920"/>
                  </a:lnTo>
                  <a:lnTo>
                    <a:pt x="3440" y="894"/>
                  </a:lnTo>
                  <a:lnTo>
                    <a:pt x="3406" y="957"/>
                  </a:lnTo>
                  <a:lnTo>
                    <a:pt x="3414" y="1016"/>
                  </a:lnTo>
                  <a:lnTo>
                    <a:pt x="3413" y="1099"/>
                  </a:lnTo>
                  <a:lnTo>
                    <a:pt x="3387" y="1153"/>
                  </a:lnTo>
                  <a:lnTo>
                    <a:pt x="3382" y="1197"/>
                  </a:lnTo>
                  <a:lnTo>
                    <a:pt x="3389" y="1213"/>
                  </a:lnTo>
                </a:path>
              </a:pathLst>
            </a:custGeom>
            <a:noFill/>
            <a:ln w="38100" cmpd="sng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" name="Freeform 14"/>
            <p:cNvSpPr>
              <a:spLocks/>
            </p:cNvSpPr>
            <p:nvPr/>
          </p:nvSpPr>
          <p:spPr bwMode="auto">
            <a:xfrm>
              <a:off x="378" y="390"/>
              <a:ext cx="177" cy="432"/>
            </a:xfrm>
            <a:custGeom>
              <a:avLst/>
              <a:gdLst>
                <a:gd name="T0" fmla="*/ 177 w 177"/>
                <a:gd name="T1" fmla="*/ 0 h 432"/>
                <a:gd name="T2" fmla="*/ 168 w 177"/>
                <a:gd name="T3" fmla="*/ 18 h 432"/>
                <a:gd name="T4" fmla="*/ 160 w 177"/>
                <a:gd name="T5" fmla="*/ 32 h 432"/>
                <a:gd name="T6" fmla="*/ 156 w 177"/>
                <a:gd name="T7" fmla="*/ 53 h 432"/>
                <a:gd name="T8" fmla="*/ 156 w 177"/>
                <a:gd name="T9" fmla="*/ 76 h 432"/>
                <a:gd name="T10" fmla="*/ 155 w 177"/>
                <a:gd name="T11" fmla="*/ 96 h 432"/>
                <a:gd name="T12" fmla="*/ 142 w 177"/>
                <a:gd name="T13" fmla="*/ 100 h 432"/>
                <a:gd name="T14" fmla="*/ 126 w 177"/>
                <a:gd name="T15" fmla="*/ 130 h 432"/>
                <a:gd name="T16" fmla="*/ 113 w 177"/>
                <a:gd name="T17" fmla="*/ 114 h 432"/>
                <a:gd name="T18" fmla="*/ 94 w 177"/>
                <a:gd name="T19" fmla="*/ 100 h 432"/>
                <a:gd name="T20" fmla="*/ 84 w 177"/>
                <a:gd name="T21" fmla="*/ 112 h 432"/>
                <a:gd name="T22" fmla="*/ 75 w 177"/>
                <a:gd name="T23" fmla="*/ 120 h 432"/>
                <a:gd name="T24" fmla="*/ 49 w 177"/>
                <a:gd name="T25" fmla="*/ 106 h 432"/>
                <a:gd name="T26" fmla="*/ 24 w 177"/>
                <a:gd name="T27" fmla="*/ 37 h 432"/>
                <a:gd name="T28" fmla="*/ 11 w 177"/>
                <a:gd name="T29" fmla="*/ 39 h 432"/>
                <a:gd name="T30" fmla="*/ 8 w 177"/>
                <a:gd name="T31" fmla="*/ 50 h 432"/>
                <a:gd name="T32" fmla="*/ 0 w 177"/>
                <a:gd name="T33" fmla="*/ 61 h 432"/>
                <a:gd name="T34" fmla="*/ 4 w 177"/>
                <a:gd name="T35" fmla="*/ 79 h 432"/>
                <a:gd name="T36" fmla="*/ 9 w 177"/>
                <a:gd name="T37" fmla="*/ 93 h 432"/>
                <a:gd name="T38" fmla="*/ 25 w 177"/>
                <a:gd name="T39" fmla="*/ 122 h 432"/>
                <a:gd name="T40" fmla="*/ 41 w 177"/>
                <a:gd name="T41" fmla="*/ 135 h 432"/>
                <a:gd name="T42" fmla="*/ 62 w 177"/>
                <a:gd name="T43" fmla="*/ 148 h 432"/>
                <a:gd name="T44" fmla="*/ 72 w 177"/>
                <a:gd name="T45" fmla="*/ 170 h 432"/>
                <a:gd name="T46" fmla="*/ 80 w 177"/>
                <a:gd name="T47" fmla="*/ 197 h 432"/>
                <a:gd name="T48" fmla="*/ 73 w 177"/>
                <a:gd name="T49" fmla="*/ 240 h 432"/>
                <a:gd name="T50" fmla="*/ 81 w 177"/>
                <a:gd name="T51" fmla="*/ 248 h 432"/>
                <a:gd name="T52" fmla="*/ 72 w 177"/>
                <a:gd name="T53" fmla="*/ 279 h 432"/>
                <a:gd name="T54" fmla="*/ 78 w 177"/>
                <a:gd name="T55" fmla="*/ 298 h 432"/>
                <a:gd name="T56" fmla="*/ 84 w 177"/>
                <a:gd name="T57" fmla="*/ 320 h 432"/>
                <a:gd name="T58" fmla="*/ 80 w 177"/>
                <a:gd name="T59" fmla="*/ 335 h 432"/>
                <a:gd name="T60" fmla="*/ 78 w 177"/>
                <a:gd name="T61" fmla="*/ 352 h 432"/>
                <a:gd name="T62" fmla="*/ 73 w 177"/>
                <a:gd name="T63" fmla="*/ 362 h 432"/>
                <a:gd name="T64" fmla="*/ 75 w 177"/>
                <a:gd name="T65" fmla="*/ 388 h 432"/>
                <a:gd name="T66" fmla="*/ 83 w 177"/>
                <a:gd name="T67" fmla="*/ 432 h 43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77"/>
                <a:gd name="T103" fmla="*/ 0 h 432"/>
                <a:gd name="T104" fmla="*/ 177 w 177"/>
                <a:gd name="T105" fmla="*/ 432 h 43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77" h="432">
                  <a:moveTo>
                    <a:pt x="177" y="0"/>
                  </a:moveTo>
                  <a:cubicBezTo>
                    <a:pt x="176" y="7"/>
                    <a:pt x="173" y="13"/>
                    <a:pt x="168" y="18"/>
                  </a:cubicBezTo>
                  <a:lnTo>
                    <a:pt x="160" y="32"/>
                  </a:lnTo>
                  <a:lnTo>
                    <a:pt x="156" y="53"/>
                  </a:lnTo>
                  <a:lnTo>
                    <a:pt x="156" y="76"/>
                  </a:lnTo>
                  <a:lnTo>
                    <a:pt x="155" y="96"/>
                  </a:lnTo>
                  <a:lnTo>
                    <a:pt x="142" y="100"/>
                  </a:lnTo>
                  <a:lnTo>
                    <a:pt x="126" y="130"/>
                  </a:lnTo>
                  <a:lnTo>
                    <a:pt x="113" y="114"/>
                  </a:lnTo>
                  <a:lnTo>
                    <a:pt x="94" y="100"/>
                  </a:lnTo>
                  <a:lnTo>
                    <a:pt x="84" y="112"/>
                  </a:lnTo>
                  <a:lnTo>
                    <a:pt x="75" y="120"/>
                  </a:lnTo>
                  <a:lnTo>
                    <a:pt x="49" y="106"/>
                  </a:lnTo>
                  <a:lnTo>
                    <a:pt x="24" y="37"/>
                  </a:lnTo>
                  <a:lnTo>
                    <a:pt x="11" y="39"/>
                  </a:lnTo>
                  <a:lnTo>
                    <a:pt x="8" y="50"/>
                  </a:lnTo>
                  <a:lnTo>
                    <a:pt x="0" y="61"/>
                  </a:lnTo>
                  <a:lnTo>
                    <a:pt x="4" y="79"/>
                  </a:lnTo>
                  <a:lnTo>
                    <a:pt x="9" y="93"/>
                  </a:lnTo>
                  <a:lnTo>
                    <a:pt x="25" y="122"/>
                  </a:lnTo>
                  <a:lnTo>
                    <a:pt x="41" y="135"/>
                  </a:lnTo>
                  <a:lnTo>
                    <a:pt x="62" y="148"/>
                  </a:lnTo>
                  <a:lnTo>
                    <a:pt x="72" y="170"/>
                  </a:lnTo>
                  <a:lnTo>
                    <a:pt x="80" y="197"/>
                  </a:lnTo>
                  <a:lnTo>
                    <a:pt x="73" y="240"/>
                  </a:lnTo>
                  <a:lnTo>
                    <a:pt x="81" y="248"/>
                  </a:lnTo>
                  <a:lnTo>
                    <a:pt x="72" y="279"/>
                  </a:lnTo>
                  <a:lnTo>
                    <a:pt x="78" y="298"/>
                  </a:lnTo>
                  <a:lnTo>
                    <a:pt x="84" y="320"/>
                  </a:lnTo>
                  <a:lnTo>
                    <a:pt x="80" y="335"/>
                  </a:lnTo>
                  <a:lnTo>
                    <a:pt x="78" y="352"/>
                  </a:lnTo>
                  <a:lnTo>
                    <a:pt x="73" y="362"/>
                  </a:lnTo>
                  <a:lnTo>
                    <a:pt x="75" y="388"/>
                  </a:lnTo>
                  <a:lnTo>
                    <a:pt x="83" y="432"/>
                  </a:lnTo>
                </a:path>
              </a:pathLst>
            </a:custGeom>
            <a:noFill/>
            <a:ln w="38100" cmpd="sng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" name="Rectangle 8"/>
            <p:cNvSpPr>
              <a:spLocks noChangeArrowheads="1"/>
            </p:cNvSpPr>
            <p:nvPr/>
          </p:nvSpPr>
          <p:spPr bwMode="auto">
            <a:xfrm>
              <a:off x="0" y="376"/>
              <a:ext cx="5760" cy="3776"/>
            </a:xfrm>
            <a:prstGeom prst="rect">
              <a:avLst/>
            </a:prstGeom>
            <a:solidFill>
              <a:schemeClr val="bg1">
                <a:alpha val="50195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60419" name="AutoShape 3"/>
          <p:cNvSpPr>
            <a:spLocks noChangeArrowheads="1"/>
          </p:cNvSpPr>
          <p:nvPr/>
        </p:nvSpPr>
        <p:spPr bwMode="auto">
          <a:xfrm>
            <a:off x="1285852" y="1428736"/>
            <a:ext cx="7358114" cy="1214446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19050">
            <a:solidFill>
              <a:srgbClr val="FF66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600" b="1" dirty="0" smtClean="0"/>
              <a:t>Развитие механизмов государственно-частного партнерства</a:t>
            </a:r>
            <a:endParaRPr lang="ru-RU" sz="1600" b="1" dirty="0"/>
          </a:p>
        </p:txBody>
      </p:sp>
      <p:sp>
        <p:nvSpPr>
          <p:cNvPr id="60421" name="AutoShape 5"/>
          <p:cNvSpPr>
            <a:spLocks noChangeArrowheads="1"/>
          </p:cNvSpPr>
          <p:nvPr/>
        </p:nvSpPr>
        <p:spPr bwMode="auto">
          <a:xfrm>
            <a:off x="1285852" y="2928934"/>
            <a:ext cx="7286676" cy="1192210"/>
          </a:xfrm>
          <a:prstGeom prst="roundRect">
            <a:avLst>
              <a:gd name="adj" fmla="val 16667"/>
            </a:avLst>
          </a:prstGeom>
          <a:solidFill>
            <a:srgbClr val="FFFFCC">
              <a:alpha val="70000"/>
            </a:srgbClr>
          </a:solidFill>
          <a:ln w="19050">
            <a:solidFill>
              <a:srgbClr val="FF7575"/>
            </a:solidFill>
            <a:round/>
            <a:headEnd/>
            <a:tailEnd/>
          </a:ln>
          <a:effectLst/>
        </p:spPr>
        <p:txBody>
          <a:bodyPr wrap="square" anchor="ctr"/>
          <a:lstStyle/>
          <a:p>
            <a:pPr algn="ctr"/>
            <a:r>
              <a:rPr lang="ru-RU" sz="1600" b="1" dirty="0" smtClean="0">
                <a:solidFill>
                  <a:schemeClr val="bg1">
                    <a:lumMod val="50000"/>
                  </a:schemeClr>
                </a:solidFill>
              </a:rPr>
              <a:t>Привлечение инвестиций в рамках продажи пакетов акций </a:t>
            </a:r>
            <a:br>
              <a:rPr lang="ru-RU" sz="1600" b="1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ru-RU" sz="1600" b="1" dirty="0" smtClean="0">
                <a:solidFill>
                  <a:schemeClr val="bg1">
                    <a:lumMod val="50000"/>
                  </a:schemeClr>
                </a:solidFill>
              </a:rPr>
              <a:t>и сдачи в аренду имеющихся активов</a:t>
            </a:r>
            <a:endParaRPr lang="ru-RU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422" name="AutoShape 6"/>
          <p:cNvSpPr>
            <a:spLocks noChangeArrowheads="1"/>
          </p:cNvSpPr>
          <p:nvPr/>
        </p:nvSpPr>
        <p:spPr bwMode="auto">
          <a:xfrm>
            <a:off x="1285852" y="4429132"/>
            <a:ext cx="7286676" cy="1357322"/>
          </a:xfrm>
          <a:prstGeom prst="roundRect">
            <a:avLst>
              <a:gd name="adj" fmla="val 16667"/>
            </a:avLst>
          </a:prstGeom>
          <a:solidFill>
            <a:srgbClr val="FFFFCC">
              <a:alpha val="70000"/>
            </a:srgbClr>
          </a:solidFill>
          <a:ln w="19050">
            <a:solidFill>
              <a:srgbClr val="FF7575"/>
            </a:solidFill>
            <a:round/>
            <a:headEnd/>
            <a:tailEnd/>
          </a:ln>
          <a:effectLst/>
        </p:spPr>
        <p:txBody>
          <a:bodyPr wrap="square" anchor="ctr"/>
          <a:lstStyle/>
          <a:p>
            <a:pPr algn="ctr"/>
            <a:r>
              <a:rPr lang="ru-RU" sz="1600" b="1" dirty="0" smtClean="0">
                <a:solidFill>
                  <a:schemeClr val="bg1">
                    <a:lumMod val="50000"/>
                  </a:schemeClr>
                </a:solidFill>
              </a:rPr>
              <a:t>Развитие новых форм сотрудничества </a:t>
            </a:r>
            <a:br>
              <a:rPr lang="ru-RU" sz="1600" b="1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ru-RU" sz="1600" b="1" dirty="0" smtClean="0">
                <a:solidFill>
                  <a:schemeClr val="bg1">
                    <a:lumMod val="50000"/>
                  </a:schemeClr>
                </a:solidFill>
              </a:rPr>
              <a:t>с российскими и зарубежными транспортными </a:t>
            </a:r>
            <a:br>
              <a:rPr lang="ru-RU" sz="1600" b="1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ru-RU" sz="1600" b="1" dirty="0" smtClean="0">
                <a:solidFill>
                  <a:schemeClr val="bg1">
                    <a:lumMod val="50000"/>
                  </a:schemeClr>
                </a:solidFill>
              </a:rPr>
              <a:t>и </a:t>
            </a:r>
            <a:r>
              <a:rPr lang="ru-RU" sz="1600" b="1" dirty="0" err="1" smtClean="0">
                <a:solidFill>
                  <a:schemeClr val="bg1">
                    <a:lumMod val="50000"/>
                  </a:schemeClr>
                </a:solidFill>
              </a:rPr>
              <a:t>логистическими</a:t>
            </a:r>
            <a:r>
              <a:rPr lang="ru-RU" sz="1600" b="1" dirty="0" smtClean="0">
                <a:solidFill>
                  <a:schemeClr val="bg1">
                    <a:lumMod val="50000"/>
                  </a:schemeClr>
                </a:solidFill>
              </a:rPr>
              <a:t> предприятиями</a:t>
            </a:r>
          </a:p>
        </p:txBody>
      </p:sp>
      <p:sp>
        <p:nvSpPr>
          <p:cNvPr id="60433" name="Rectangle 17"/>
          <p:cNvSpPr>
            <a:spLocks noChangeArrowheads="1"/>
          </p:cNvSpPr>
          <p:nvPr/>
        </p:nvSpPr>
        <p:spPr bwMode="auto">
          <a:xfrm>
            <a:off x="0" y="401640"/>
            <a:ext cx="9144000" cy="955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ru-RU" sz="1700" b="1" cap="all" dirty="0" smtClean="0">
                <a:solidFill>
                  <a:srgbClr val="FF0000"/>
                </a:solidFill>
                <a:latin typeface="Arial Black" pitchFamily="34" charset="0"/>
              </a:rPr>
              <a:t>Пути привлечения частных инвестиций </a:t>
            </a:r>
            <a:br>
              <a:rPr lang="ru-RU" sz="1700" b="1" cap="all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sz="1700" b="1" cap="all" dirty="0" smtClean="0">
                <a:solidFill>
                  <a:srgbClr val="FF0000"/>
                </a:solidFill>
                <a:latin typeface="Arial Black" pitchFamily="34" charset="0"/>
              </a:rPr>
              <a:t>в развитие «пространства 1520»</a:t>
            </a:r>
            <a:endParaRPr lang="ru-RU" sz="1700" b="1" cap="all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2" name="Номер слайда 31"/>
          <p:cNvSpPr>
            <a:spLocks noGrp="1"/>
          </p:cNvSpPr>
          <p:nvPr>
            <p:ph type="sldNum" sz="quarter" idx="12"/>
          </p:nvPr>
        </p:nvSpPr>
        <p:spPr>
          <a:xfrm>
            <a:off x="6510366" y="6286520"/>
            <a:ext cx="2133600" cy="292100"/>
          </a:xfrm>
          <a:noFill/>
        </p:spPr>
        <p:txBody>
          <a:bodyPr/>
          <a:lstStyle/>
          <a:p>
            <a:fld id="{A5918772-5223-466D-AF0F-D14E1802FA46}" type="slidenum">
              <a:rPr lang="ru-RU" sz="1700" b="1" smtClean="0">
                <a:solidFill>
                  <a:srgbClr val="FF0000"/>
                </a:solidFill>
                <a:latin typeface="Arial Black" pitchFamily="34" charset="0"/>
              </a:rPr>
              <a:pPr/>
              <a:t>8</a:t>
            </a:fld>
            <a:endParaRPr lang="ru-RU" sz="1700" b="1" dirty="0" smtClean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4" name="AutoShape 75"/>
          <p:cNvSpPr>
            <a:spLocks noChangeArrowheads="1"/>
          </p:cNvSpPr>
          <p:nvPr/>
        </p:nvSpPr>
        <p:spPr bwMode="auto">
          <a:xfrm>
            <a:off x="423838" y="1857364"/>
            <a:ext cx="576262" cy="428628"/>
          </a:xfrm>
          <a:prstGeom prst="chevron">
            <a:avLst>
              <a:gd name="adj" fmla="val 36890"/>
            </a:avLst>
          </a:prstGeom>
          <a:solidFill>
            <a:srgbClr val="FF3300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prstShdw prst="shdw18" dist="17961" dir="13500000">
              <a:srgbClr val="FF0000">
                <a:gamma/>
                <a:shade val="60000"/>
                <a:invGamma/>
              </a:srgbClr>
            </a:prstShdw>
          </a:effectLst>
        </p:spPr>
        <p:txBody>
          <a:bodyPr wrap="square" anchor="ctr">
            <a:noAutofit/>
          </a:bodyPr>
          <a:lstStyle/>
          <a:p>
            <a:pPr algn="ctr" eaLnBrk="0" hangingPunct="0">
              <a:defRPr/>
            </a:pPr>
            <a:r>
              <a:rPr lang="ru-RU" sz="20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1</a:t>
            </a:r>
            <a:endParaRPr lang="ru-RU" sz="20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  <p:sp>
        <p:nvSpPr>
          <p:cNvPr id="15" name="AutoShape 75"/>
          <p:cNvSpPr>
            <a:spLocks noChangeArrowheads="1"/>
          </p:cNvSpPr>
          <p:nvPr/>
        </p:nvSpPr>
        <p:spPr bwMode="auto">
          <a:xfrm>
            <a:off x="423838" y="3335326"/>
            <a:ext cx="576262" cy="428628"/>
          </a:xfrm>
          <a:prstGeom prst="chevron">
            <a:avLst>
              <a:gd name="adj" fmla="val 36890"/>
            </a:avLst>
          </a:prstGeom>
          <a:solidFill>
            <a:srgbClr val="FF3300">
              <a:alpha val="40000"/>
            </a:srgbClr>
          </a:solidFill>
          <a:ln w="9525">
            <a:solidFill>
              <a:srgbClr val="FF0000">
                <a:alpha val="40000"/>
              </a:srgbClr>
            </a:solidFill>
            <a:miter lim="800000"/>
            <a:headEnd/>
            <a:tailEnd/>
          </a:ln>
          <a:effectLst>
            <a:prstShdw prst="shdw18" dist="17961" dir="13500000">
              <a:srgbClr val="FF0000">
                <a:gamma/>
                <a:shade val="60000"/>
                <a:invGamma/>
              </a:srgbClr>
            </a:prstShdw>
          </a:effectLst>
        </p:spPr>
        <p:txBody>
          <a:bodyPr wrap="square" anchor="ctr">
            <a:noAutofit/>
          </a:bodyPr>
          <a:lstStyle/>
          <a:p>
            <a:pPr algn="ctr" eaLnBrk="0" hangingPunct="0">
              <a:defRPr/>
            </a:pPr>
            <a:r>
              <a:rPr lang="ru-RU" sz="2000" b="1" kern="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2</a:t>
            </a:r>
          </a:p>
        </p:txBody>
      </p:sp>
      <p:sp>
        <p:nvSpPr>
          <p:cNvPr id="16" name="AutoShape 75"/>
          <p:cNvSpPr>
            <a:spLocks noChangeArrowheads="1"/>
          </p:cNvSpPr>
          <p:nvPr/>
        </p:nvSpPr>
        <p:spPr bwMode="auto">
          <a:xfrm>
            <a:off x="423838" y="4786322"/>
            <a:ext cx="576262" cy="428628"/>
          </a:xfrm>
          <a:prstGeom prst="chevron">
            <a:avLst>
              <a:gd name="adj" fmla="val 36890"/>
            </a:avLst>
          </a:prstGeom>
          <a:solidFill>
            <a:srgbClr val="FF3300">
              <a:alpha val="40000"/>
            </a:srgbClr>
          </a:solidFill>
          <a:ln w="9525">
            <a:solidFill>
              <a:srgbClr val="FF0000">
                <a:alpha val="40000"/>
              </a:srgbClr>
            </a:solidFill>
            <a:miter lim="800000"/>
            <a:headEnd/>
            <a:tailEnd/>
          </a:ln>
          <a:effectLst>
            <a:prstShdw prst="shdw18" dist="17961" dir="13500000">
              <a:srgbClr val="FF0000">
                <a:gamma/>
                <a:shade val="60000"/>
                <a:invGamma/>
              </a:srgbClr>
            </a:prstShdw>
          </a:effectLst>
        </p:spPr>
        <p:txBody>
          <a:bodyPr wrap="square" anchor="ctr">
            <a:noAutofit/>
          </a:bodyPr>
          <a:lstStyle/>
          <a:p>
            <a:pPr algn="ctr" eaLnBrk="0" hangingPunct="0">
              <a:defRPr/>
            </a:pPr>
            <a:r>
              <a:rPr lang="ru-RU" sz="2000" b="1" kern="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3</a:t>
            </a:r>
            <a:endParaRPr lang="ru-RU" sz="2000" b="1" kern="0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5613</TotalTime>
  <Words>249</Words>
  <Application>Microsoft Office PowerPoint</Application>
  <PresentationFormat>Экран (4:3)</PresentationFormat>
  <Paragraphs>64</Paragraphs>
  <Slides>11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Слайд 0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medvedik</dc:creator>
  <cp:lastModifiedBy>USER</cp:lastModifiedBy>
  <cp:revision>424</cp:revision>
  <cp:lastPrinted>2010-05-13T11:53:12Z</cp:lastPrinted>
  <dcterms:created xsi:type="dcterms:W3CDTF">2009-08-17T09:29:48Z</dcterms:created>
  <dcterms:modified xsi:type="dcterms:W3CDTF">2010-05-26T21:39:11Z</dcterms:modified>
</cp:coreProperties>
</file>